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6" r:id="rId9"/>
    <p:sldId id="267" r:id="rId10"/>
    <p:sldId id="265" r:id="rId11"/>
    <p:sldId id="264"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CD7D3D0-7B22-4575-B100-AE86A344C8F8}" v="417" dt="2024-01-16T14:24:53.550"/>
    <p1510:client id="{41DF44C4-5AD7-9CB0-217A-A65646F46484}" v="2" dt="2024-01-17T09:09:36.674"/>
    <p1510:client id="{60E32528-917C-830F-853B-B160B46FB080}" v="231" dt="2024-01-16T15:33:22.748"/>
    <p1510:client id="{8475695A-9C00-32E0-3546-757195C1C071}" v="8" dt="2024-01-16T08:39:19.054"/>
    <p1510:client id="{D48FE010-8636-BCFA-0E9E-F56D4319A386}" v="16" dt="2024-01-17T08:31:02.082"/>
    <p1510:client id="{D7E409F3-0191-D764-DD25-98EDC2934E20}" v="135" dt="2024-01-16T13:59:17.231"/>
    <p1510:client id="{E1AF3D2D-CFFD-34AB-FD33-41792043C23D}" v="684" dt="2024-01-16T16:35:58.735"/>
    <p1510:client id="{ED26DFEE-C1B8-D0B6-18C7-0A787D6BC7CF}" v="35" dt="2024-01-16T08:14:03.177"/>
    <p1510:client id="{F282DE99-86DD-F94B-2B7E-27AADAB1EB0F}" v="30" dt="2024-01-17T08:31:30.281"/>
    <p1510:client id="{F6875239-BD26-A508-9020-4AEB94EC0E38}" v="420" dt="2024-01-17T13:03:40.48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5" d="100"/>
          <a:sy n="65" d="100"/>
        </p:scale>
        <p:origin x="70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microsoft.com/office/2015/10/relationships/revisionInfo" Target="revisionInfo.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2352B368-37F7-4289-80D6-CE266383A32C}" type="datetimeFigureOut">
              <a:rPr lang="en-GB" smtClean="0"/>
              <a:t>26/01/2024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3041128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52B368-37F7-4289-80D6-CE266383A32C}" type="datetimeFigureOut">
              <a:rPr lang="en-GB" smtClean="0"/>
              <a:t>26/01/2024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1187791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52B368-37F7-4289-80D6-CE266383A32C}" type="datetimeFigureOut">
              <a:rPr lang="en-GB" smtClean="0"/>
              <a:t>26/01/2024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303113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352B368-37F7-4289-80D6-CE266383A32C}" type="datetimeFigureOut">
              <a:rPr lang="en-GB" smtClean="0"/>
              <a:t>26/01/2024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37334825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352B368-37F7-4289-80D6-CE266383A32C}" type="datetimeFigureOut">
              <a:rPr lang="en-GB" smtClean="0"/>
              <a:t>26/01/2024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1213139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352B368-37F7-4289-80D6-CE266383A32C}" type="datetimeFigureOut">
              <a:rPr lang="en-GB" smtClean="0"/>
              <a:t>26/01/2024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26958084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2352B368-37F7-4289-80D6-CE266383A32C}" type="datetimeFigureOut">
              <a:rPr lang="en-GB" smtClean="0"/>
              <a:t>26/01/2024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9705721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2352B368-37F7-4289-80D6-CE266383A32C}" type="datetimeFigureOut">
              <a:rPr lang="en-GB" smtClean="0"/>
              <a:t>26/01/2024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35474543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52B368-37F7-4289-80D6-CE266383A32C}" type="datetimeFigureOut">
              <a:rPr lang="en-GB" smtClean="0"/>
              <a:t>26/01/2024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3020703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2B368-37F7-4289-80D6-CE266383A32C}" type="datetimeFigureOut">
              <a:rPr lang="en-GB" smtClean="0"/>
              <a:t>26/01/2024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9529246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352B368-37F7-4289-80D6-CE266383A32C}" type="datetimeFigureOut">
              <a:rPr lang="en-GB" smtClean="0"/>
              <a:t>26/01/2024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C17313B-5DBD-4CD0-82FC-45A5DB6F474E}" type="slidenum">
              <a:rPr lang="en-GB" smtClean="0"/>
              <a:t>‹#›</a:t>
            </a:fld>
            <a:endParaRPr lang="en-GB"/>
          </a:p>
        </p:txBody>
      </p:sp>
    </p:spTree>
    <p:extLst>
      <p:ext uri="{BB962C8B-B14F-4D97-AF65-F5344CB8AC3E}">
        <p14:creationId xmlns:p14="http://schemas.microsoft.com/office/powerpoint/2010/main" val="22156988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52B368-37F7-4289-80D6-CE266383A32C}" type="datetimeFigureOut">
              <a:rPr lang="en-GB" smtClean="0"/>
              <a:t>26/01/2024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C17313B-5DBD-4CD0-82FC-45A5DB6F474E}" type="slidenum">
              <a:rPr lang="en-GB" smtClean="0"/>
              <a:t>‹#›</a:t>
            </a:fld>
            <a:endParaRPr lang="en-GB"/>
          </a:p>
        </p:txBody>
      </p:sp>
    </p:spTree>
    <p:extLst>
      <p:ext uri="{BB962C8B-B14F-4D97-AF65-F5344CB8AC3E}">
        <p14:creationId xmlns:p14="http://schemas.microsoft.com/office/powerpoint/2010/main" val="11756364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xml"/><Relationship Id="rId7" Type="http://schemas.openxmlformats.org/officeDocument/2006/relationships/image" Target="../media/image2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4.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377439"/>
            <a:ext cx="9144000" cy="1132523"/>
          </a:xfrm>
          <a:solidFill>
            <a:schemeClr val="bg1"/>
          </a:solidFill>
        </p:spPr>
        <p:txBody>
          <a:bodyPr/>
          <a:lstStyle/>
          <a:p>
            <a:r>
              <a:rPr lang="en-GB"/>
              <a:t>Pen-y-Cwm School Senedd </a:t>
            </a:r>
          </a:p>
        </p:txBody>
      </p:sp>
      <p:sp>
        <p:nvSpPr>
          <p:cNvPr id="3" name="Subtitle 2"/>
          <p:cNvSpPr>
            <a:spLocks noGrp="1"/>
          </p:cNvSpPr>
          <p:nvPr>
            <p:ph type="subTitle" idx="1"/>
          </p:nvPr>
        </p:nvSpPr>
        <p:spPr>
          <a:solidFill>
            <a:schemeClr val="bg1"/>
          </a:solidFill>
        </p:spPr>
        <p:txBody>
          <a:bodyPr/>
          <a:lstStyle/>
          <a:p>
            <a:r>
              <a:rPr lang="en-GB"/>
              <a:t>17</a:t>
            </a:r>
            <a:r>
              <a:rPr lang="en-GB" baseline="30000"/>
              <a:t>th</a:t>
            </a:r>
            <a:r>
              <a:rPr lang="en-GB"/>
              <a:t> January 2024 </a:t>
            </a:r>
          </a:p>
          <a:p>
            <a:endParaRPr lang="en-GB"/>
          </a:p>
          <a:p>
            <a:r>
              <a:rPr lang="en-GB"/>
              <a:t>Presented by Lead Ambassadors </a:t>
            </a:r>
          </a:p>
        </p:txBody>
      </p:sp>
      <p:pic>
        <p:nvPicPr>
          <p:cNvPr id="4" name="Picture 3">
            <a:extLst>
              <a:ext uri="{FF2B5EF4-FFF2-40B4-BE49-F238E27FC236}">
                <a16:creationId xmlns:a16="http://schemas.microsoft.com/office/drawing/2014/main" id="{11035A27-E3BC-A86A-8AD7-34144DCB671F}"/>
              </a:ext>
            </a:extLst>
          </p:cNvPr>
          <p:cNvPicPr>
            <a:picLocks noChangeAspect="1"/>
          </p:cNvPicPr>
          <p:nvPr/>
        </p:nvPicPr>
        <p:blipFill>
          <a:blip r:embed="rId2"/>
          <a:stretch>
            <a:fillRect/>
          </a:stretch>
        </p:blipFill>
        <p:spPr>
          <a:xfrm>
            <a:off x="425309" y="295834"/>
            <a:ext cx="1722252" cy="1461248"/>
          </a:xfrm>
          <a:prstGeom prst="rect">
            <a:avLst/>
          </a:prstGeom>
        </p:spPr>
      </p:pic>
    </p:spTree>
    <p:extLst>
      <p:ext uri="{BB962C8B-B14F-4D97-AF65-F5344CB8AC3E}">
        <p14:creationId xmlns:p14="http://schemas.microsoft.com/office/powerpoint/2010/main" val="8894770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2341" y="365125"/>
            <a:ext cx="10515600" cy="1092481"/>
          </a:xfrm>
          <a:solidFill>
            <a:schemeClr val="bg1"/>
          </a:solidFill>
        </p:spPr>
        <p:txBody>
          <a:bodyPr/>
          <a:lstStyle/>
          <a:p>
            <a:r>
              <a:rPr lang="en-GB"/>
              <a:t>Community Champions </a:t>
            </a:r>
          </a:p>
        </p:txBody>
      </p:sp>
      <p:sp>
        <p:nvSpPr>
          <p:cNvPr id="3" name="Content Placeholder 2"/>
          <p:cNvSpPr>
            <a:spLocks noGrp="1"/>
          </p:cNvSpPr>
          <p:nvPr>
            <p:ph idx="1"/>
          </p:nvPr>
        </p:nvSpPr>
        <p:spPr>
          <a:xfrm>
            <a:off x="838200" y="1825625"/>
            <a:ext cx="4159625" cy="4609976"/>
          </a:xfrm>
          <a:solidFill>
            <a:schemeClr val="bg1"/>
          </a:solidFill>
        </p:spPr>
        <p:txBody>
          <a:bodyPr vert="horz" lIns="91440" tIns="45720" rIns="91440" bIns="45720" rtlCol="0" anchor="t">
            <a:normAutofit fontScale="92500" lnSpcReduction="20000"/>
          </a:bodyPr>
          <a:lstStyle/>
          <a:p>
            <a:pPr marL="0" indent="0">
              <a:buNone/>
            </a:pPr>
            <a:r>
              <a:rPr lang="en-GB" dirty="0"/>
              <a:t>Roles/Responsibilities </a:t>
            </a:r>
            <a:endParaRPr lang="en-GB" dirty="0">
              <a:cs typeface="Calibri"/>
            </a:endParaRPr>
          </a:p>
          <a:p>
            <a:r>
              <a:rPr lang="en-GB" dirty="0">
                <a:cs typeface="Calibri"/>
              </a:rPr>
              <a:t>Fund raising </a:t>
            </a:r>
            <a:endParaRPr lang="en-GB" dirty="0">
              <a:ea typeface="Calibri"/>
              <a:cs typeface="Calibri"/>
            </a:endParaRPr>
          </a:p>
          <a:p>
            <a:r>
              <a:rPr lang="en-GB" dirty="0">
                <a:cs typeface="Calibri"/>
              </a:rPr>
              <a:t>Keeping our community clean/recycling</a:t>
            </a:r>
            <a:endParaRPr lang="en-GB" dirty="0"/>
          </a:p>
          <a:p>
            <a:r>
              <a:rPr lang="en-GB" dirty="0">
                <a:cs typeface="Calibri" panose="020F0502020204030204"/>
              </a:rPr>
              <a:t>Litter picking</a:t>
            </a:r>
            <a:endParaRPr lang="en-GB" dirty="0">
              <a:ea typeface="Calibri"/>
              <a:cs typeface="Calibri" panose="020F0502020204030204"/>
            </a:endParaRPr>
          </a:p>
          <a:p>
            <a:r>
              <a:rPr lang="en-GB" dirty="0">
                <a:cs typeface="Calibri" panose="020F0502020204030204"/>
              </a:rPr>
              <a:t>Planting more wild plants</a:t>
            </a:r>
            <a:endParaRPr lang="en-GB" dirty="0">
              <a:ea typeface="Calibri"/>
              <a:cs typeface="Calibri" panose="020F0502020204030204"/>
            </a:endParaRPr>
          </a:p>
          <a:p>
            <a:r>
              <a:rPr lang="en-GB" dirty="0"/>
              <a:t>Upcoming events/focus </a:t>
            </a:r>
            <a:endParaRPr lang="en-GB" dirty="0">
              <a:cs typeface="Calibri" panose="020F0502020204030204"/>
            </a:endParaRPr>
          </a:p>
          <a:p>
            <a:r>
              <a:rPr lang="en-GB" dirty="0">
                <a:cs typeface="Calibri" panose="020F0502020204030204"/>
              </a:rPr>
              <a:t>Plan first fund rising event </a:t>
            </a:r>
            <a:endParaRPr lang="en-GB" dirty="0">
              <a:ea typeface="Calibri"/>
              <a:cs typeface="Calibri" panose="020F0502020204030204"/>
            </a:endParaRPr>
          </a:p>
          <a:p>
            <a:r>
              <a:rPr lang="en-GB" dirty="0">
                <a:cs typeface="Calibri" panose="020F0502020204030204"/>
              </a:rPr>
              <a:t>Community projects and work experience</a:t>
            </a:r>
            <a:endParaRPr lang="en-GB" dirty="0">
              <a:ea typeface="Calibri"/>
              <a:cs typeface="Calibri" panose="020F0502020204030204"/>
            </a:endParaRPr>
          </a:p>
          <a:p>
            <a:r>
              <a:rPr lang="en-GB" dirty="0">
                <a:cs typeface="Calibri" panose="020F0502020204030204"/>
              </a:rPr>
              <a:t>Helping and Organising school fairs and fetes. </a:t>
            </a:r>
            <a:endParaRPr lang="en-GB" dirty="0">
              <a:ea typeface="Calibri"/>
              <a:cs typeface="Calibri" panose="020F0502020204030204"/>
            </a:endParaRPr>
          </a:p>
          <a:p>
            <a:pPr marL="0" indent="0">
              <a:buNone/>
            </a:pPr>
            <a:endParaRPr lang="en-GB">
              <a:cs typeface="Calibri" panose="020F0502020204030204"/>
            </a:endParaRPr>
          </a:p>
          <a:p>
            <a:pPr marL="0" indent="0">
              <a:buNone/>
            </a:pPr>
            <a:endParaRPr lang="en-GB">
              <a:cs typeface="Calibri" panose="020F0502020204030204"/>
            </a:endParaRPr>
          </a:p>
        </p:txBody>
      </p:sp>
      <p:pic>
        <p:nvPicPr>
          <p:cNvPr id="4" name="Picture 3">
            <a:extLst>
              <a:ext uri="{FF2B5EF4-FFF2-40B4-BE49-F238E27FC236}">
                <a16:creationId xmlns:a16="http://schemas.microsoft.com/office/drawing/2014/main" id="{579ABA26-0543-5353-D064-50BD896CA43E}"/>
              </a:ext>
            </a:extLst>
          </p:cNvPr>
          <p:cNvPicPr>
            <a:picLocks noChangeAspect="1"/>
          </p:cNvPicPr>
          <p:nvPr/>
        </p:nvPicPr>
        <p:blipFill>
          <a:blip r:embed="rId2"/>
          <a:stretch>
            <a:fillRect/>
          </a:stretch>
        </p:blipFill>
        <p:spPr>
          <a:xfrm>
            <a:off x="6487924" y="410134"/>
            <a:ext cx="1080809" cy="1053355"/>
          </a:xfrm>
          <a:prstGeom prst="rect">
            <a:avLst/>
          </a:prstGeom>
        </p:spPr>
      </p:pic>
      <p:pic>
        <p:nvPicPr>
          <p:cNvPr id="5" name="Picture 4" descr="A group of people standing next to a table with decorations&#10;&#10;Description automatically generated">
            <a:extLst>
              <a:ext uri="{FF2B5EF4-FFF2-40B4-BE49-F238E27FC236}">
                <a16:creationId xmlns:a16="http://schemas.microsoft.com/office/drawing/2014/main" id="{D139155F-5C7F-2B1F-9CDE-4FF7BBAA762C}"/>
              </a:ext>
            </a:extLst>
          </p:cNvPr>
          <p:cNvPicPr>
            <a:picLocks noChangeAspect="1"/>
          </p:cNvPicPr>
          <p:nvPr/>
        </p:nvPicPr>
        <p:blipFill>
          <a:blip r:embed="rId3"/>
          <a:stretch>
            <a:fillRect/>
          </a:stretch>
        </p:blipFill>
        <p:spPr>
          <a:xfrm>
            <a:off x="5124912" y="1716655"/>
            <a:ext cx="3006096" cy="3065253"/>
          </a:xfrm>
          <a:prstGeom prst="rect">
            <a:avLst/>
          </a:prstGeom>
        </p:spPr>
      </p:pic>
      <p:pic>
        <p:nvPicPr>
          <p:cNvPr id="6" name="Picture 5" descr="A group of people standing next to a table with bags of candy&#10;&#10;Description automatically generated">
            <a:extLst>
              <a:ext uri="{FF2B5EF4-FFF2-40B4-BE49-F238E27FC236}">
                <a16:creationId xmlns:a16="http://schemas.microsoft.com/office/drawing/2014/main" id="{03BB3AA0-C0E1-9896-6B6C-A97457E0BD0F}"/>
              </a:ext>
            </a:extLst>
          </p:cNvPr>
          <p:cNvPicPr>
            <a:picLocks noChangeAspect="1"/>
          </p:cNvPicPr>
          <p:nvPr/>
        </p:nvPicPr>
        <p:blipFill>
          <a:blip r:embed="rId4"/>
          <a:stretch>
            <a:fillRect/>
          </a:stretch>
        </p:blipFill>
        <p:spPr>
          <a:xfrm>
            <a:off x="8516967" y="1720343"/>
            <a:ext cx="2619916" cy="3014754"/>
          </a:xfrm>
          <a:prstGeom prst="rect">
            <a:avLst/>
          </a:prstGeom>
        </p:spPr>
      </p:pic>
    </p:spTree>
    <p:extLst>
      <p:ext uri="{BB962C8B-B14F-4D97-AF65-F5344CB8AC3E}">
        <p14:creationId xmlns:p14="http://schemas.microsoft.com/office/powerpoint/2010/main" val="2285311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035" y="114113"/>
            <a:ext cx="10515600" cy="1325563"/>
          </a:xfrm>
          <a:solidFill>
            <a:schemeClr val="bg1"/>
          </a:solidFill>
        </p:spPr>
        <p:txBody>
          <a:bodyPr/>
          <a:lstStyle/>
          <a:p>
            <a:r>
              <a:rPr lang="en-GB" dirty="0"/>
              <a:t>School Ambassadors and the Senedd </a:t>
            </a:r>
          </a:p>
        </p:txBody>
      </p:sp>
      <p:sp>
        <p:nvSpPr>
          <p:cNvPr id="3" name="Content Placeholder 2"/>
          <p:cNvSpPr>
            <a:spLocks noGrp="1"/>
          </p:cNvSpPr>
          <p:nvPr>
            <p:ph idx="1"/>
          </p:nvPr>
        </p:nvSpPr>
        <p:spPr>
          <a:xfrm>
            <a:off x="372705" y="1710555"/>
            <a:ext cx="5912276" cy="5021767"/>
          </a:xfrm>
          <a:solidFill>
            <a:schemeClr val="bg1"/>
          </a:solidFill>
        </p:spPr>
        <p:txBody>
          <a:bodyPr vert="horz" lIns="91440" tIns="45720" rIns="91440" bIns="45720" rtlCol="0" anchor="t">
            <a:normAutofit lnSpcReduction="10000"/>
          </a:bodyPr>
          <a:lstStyle/>
          <a:p>
            <a:pPr marL="0" indent="0">
              <a:buNone/>
            </a:pPr>
            <a:endParaRPr lang="en-GB" dirty="0">
              <a:cs typeface="Calibri" panose="020F0502020204030204"/>
            </a:endParaRPr>
          </a:p>
          <a:p>
            <a:r>
              <a:rPr lang="en-GB" dirty="0">
                <a:ea typeface="Calibri" panose="020F0502020204030204"/>
                <a:cs typeface="Calibri" panose="020F0502020204030204"/>
              </a:rPr>
              <a:t>Evidence for work completed is uploaded to Seesaw. </a:t>
            </a:r>
          </a:p>
          <a:p>
            <a:r>
              <a:rPr lang="en-GB" dirty="0">
                <a:cs typeface="Calibri" panose="020F0502020204030204"/>
              </a:rPr>
              <a:t>Each sub-committee has appointed an </a:t>
            </a:r>
            <a:r>
              <a:rPr lang="en-GB" dirty="0" smtClean="0">
                <a:cs typeface="Calibri" panose="020F0502020204030204"/>
              </a:rPr>
              <a:t>ambassador.</a:t>
            </a:r>
            <a:r>
              <a:rPr lang="en-GB" dirty="0">
                <a:cs typeface="Calibri" panose="020F0502020204030204"/>
              </a:rPr>
              <a:t> </a:t>
            </a:r>
            <a:r>
              <a:rPr lang="en-GB" dirty="0" smtClean="0">
                <a:cs typeface="Calibri" panose="020F0502020204030204"/>
              </a:rPr>
              <a:t>These </a:t>
            </a:r>
            <a:r>
              <a:rPr lang="en-GB" dirty="0">
                <a:cs typeface="Calibri" panose="020F0502020204030204"/>
              </a:rPr>
              <a:t>ambassadors form the school </a:t>
            </a:r>
            <a:r>
              <a:rPr lang="en-GB" dirty="0" err="1" smtClean="0">
                <a:cs typeface="Calibri" panose="020F0502020204030204"/>
              </a:rPr>
              <a:t>Senedd</a:t>
            </a:r>
            <a:r>
              <a:rPr lang="en-GB" dirty="0" smtClean="0">
                <a:cs typeface="Calibri" panose="020F0502020204030204"/>
              </a:rPr>
              <a:t>.</a:t>
            </a:r>
          </a:p>
          <a:p>
            <a:r>
              <a:rPr lang="en-GB" dirty="0" smtClean="0">
                <a:cs typeface="Calibri" panose="020F0502020204030204"/>
              </a:rPr>
              <a:t>We meet </a:t>
            </a:r>
            <a:r>
              <a:rPr lang="en-GB" dirty="0">
                <a:cs typeface="Calibri" panose="020F0502020204030204"/>
              </a:rPr>
              <a:t>together to share work and actions plans with each other and with </a:t>
            </a:r>
            <a:r>
              <a:rPr lang="en-GB" dirty="0" smtClean="0">
                <a:cs typeface="Calibri" panose="020F0502020204030204"/>
              </a:rPr>
              <a:t>Senior </a:t>
            </a:r>
            <a:r>
              <a:rPr lang="en-GB" dirty="0">
                <a:cs typeface="Calibri" panose="020F0502020204030204"/>
              </a:rPr>
              <a:t>Leaders regularly. </a:t>
            </a:r>
            <a:endParaRPr lang="en-GB" dirty="0"/>
          </a:p>
          <a:p>
            <a:pPr marL="0" indent="0">
              <a:buNone/>
            </a:pPr>
            <a:r>
              <a:rPr lang="en-GB" b="1" dirty="0">
                <a:ea typeface="Calibri"/>
                <a:cs typeface="Calibri" panose="020F0502020204030204"/>
              </a:rPr>
              <a:t>Next Step: </a:t>
            </a:r>
            <a:endParaRPr lang="en-GB" b="1" dirty="0" smtClean="0">
              <a:ea typeface="Calibri"/>
              <a:cs typeface="Calibri" panose="020F0502020204030204"/>
            </a:endParaRPr>
          </a:p>
          <a:p>
            <a:pPr marL="0" indent="0">
              <a:buNone/>
            </a:pPr>
            <a:r>
              <a:rPr lang="en-GB" dirty="0" smtClean="0">
                <a:ea typeface="Calibri"/>
                <a:cs typeface="Calibri" panose="020F0502020204030204"/>
              </a:rPr>
              <a:t>Share </a:t>
            </a:r>
            <a:r>
              <a:rPr lang="en-GB" dirty="0">
                <a:ea typeface="Calibri"/>
                <a:cs typeface="Calibri" panose="020F0502020204030204"/>
              </a:rPr>
              <a:t>with all pupils and parents. </a:t>
            </a:r>
            <a:endParaRPr lang="en-GB" dirty="0">
              <a:cs typeface="Calibri" panose="020F0502020204030204"/>
            </a:endParaRPr>
          </a:p>
          <a:p>
            <a:pPr marL="0" indent="0">
              <a:buNone/>
            </a:pPr>
            <a:r>
              <a:rPr lang="en-GB" dirty="0">
                <a:ea typeface="Calibri"/>
                <a:cs typeface="Calibri" panose="020F0502020204030204"/>
              </a:rPr>
              <a:t>Add to website. </a:t>
            </a:r>
          </a:p>
          <a:p>
            <a:pPr marL="0" indent="0">
              <a:buNone/>
            </a:pPr>
            <a:endParaRPr lang="en-GB" dirty="0">
              <a:cs typeface="Calibri" panose="020F0502020204030204"/>
            </a:endParaRPr>
          </a:p>
          <a:p>
            <a:pPr marL="0" indent="0">
              <a:buNone/>
            </a:pPr>
            <a:endParaRPr lang="en-GB" dirty="0">
              <a:ea typeface="Calibri" panose="020F0502020204030204"/>
              <a:cs typeface="Calibri" panose="020F0502020204030204"/>
            </a:endParaRPr>
          </a:p>
        </p:txBody>
      </p:sp>
      <p:pic>
        <p:nvPicPr>
          <p:cNvPr id="5" name="Picture 4">
            <a:extLst>
              <a:ext uri="{FF2B5EF4-FFF2-40B4-BE49-F238E27FC236}">
                <a16:creationId xmlns:a16="http://schemas.microsoft.com/office/drawing/2014/main" id="{1E6834C7-F106-5929-B4B2-E5179567D025}"/>
              </a:ext>
            </a:extLst>
          </p:cNvPr>
          <p:cNvPicPr>
            <a:picLocks noChangeAspect="1"/>
          </p:cNvPicPr>
          <p:nvPr/>
        </p:nvPicPr>
        <p:blipFill>
          <a:blip r:embed="rId2"/>
          <a:stretch>
            <a:fillRect/>
          </a:stretch>
        </p:blipFill>
        <p:spPr>
          <a:xfrm>
            <a:off x="7043108" y="1709827"/>
            <a:ext cx="4000500" cy="3467100"/>
          </a:xfrm>
          <a:prstGeom prst="rect">
            <a:avLst/>
          </a:prstGeom>
        </p:spPr>
      </p:pic>
    </p:spTree>
    <p:extLst>
      <p:ext uri="{BB962C8B-B14F-4D97-AF65-F5344CB8AC3E}">
        <p14:creationId xmlns:p14="http://schemas.microsoft.com/office/powerpoint/2010/main" val="3997297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DB66B-0342-7501-0DA9-BB35D0FB96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D3E0CA-A0FF-1654-9665-1F28CEC37B3E}"/>
              </a:ext>
            </a:extLst>
          </p:cNvPr>
          <p:cNvSpPr>
            <a:spLocks noGrp="1"/>
          </p:cNvSpPr>
          <p:nvPr>
            <p:ph type="title"/>
          </p:nvPr>
        </p:nvSpPr>
        <p:spPr>
          <a:xfrm>
            <a:off x="846488" y="2443246"/>
            <a:ext cx="10515600" cy="1943789"/>
          </a:xfrm>
          <a:solidFill>
            <a:schemeClr val="bg1"/>
          </a:solidFill>
        </p:spPr>
        <p:txBody>
          <a:bodyPr/>
          <a:lstStyle/>
          <a:p>
            <a:r>
              <a:rPr lang="en-GB" dirty="0">
                <a:ea typeface="Calibri Light"/>
                <a:cs typeface="Calibri Light"/>
              </a:rPr>
              <a:t>        Thank you for listening. </a:t>
            </a:r>
            <a:endParaRPr lang="en-GB" dirty="0"/>
          </a:p>
        </p:txBody>
      </p:sp>
      <p:pic>
        <p:nvPicPr>
          <p:cNvPr id="5" name="Picture 4">
            <a:extLst>
              <a:ext uri="{FF2B5EF4-FFF2-40B4-BE49-F238E27FC236}">
                <a16:creationId xmlns:a16="http://schemas.microsoft.com/office/drawing/2014/main" id="{2593D37D-9911-7D62-5AFA-8908D36CA06C}"/>
              </a:ext>
            </a:extLst>
          </p:cNvPr>
          <p:cNvPicPr>
            <a:picLocks noChangeAspect="1"/>
          </p:cNvPicPr>
          <p:nvPr/>
        </p:nvPicPr>
        <p:blipFill>
          <a:blip r:embed="rId2"/>
          <a:stretch>
            <a:fillRect/>
          </a:stretch>
        </p:blipFill>
        <p:spPr>
          <a:xfrm>
            <a:off x="8092655" y="2586845"/>
            <a:ext cx="1930160" cy="1669931"/>
          </a:xfrm>
          <a:prstGeom prst="rect">
            <a:avLst/>
          </a:prstGeom>
        </p:spPr>
      </p:pic>
    </p:spTree>
    <p:extLst>
      <p:ext uri="{BB962C8B-B14F-4D97-AF65-F5344CB8AC3E}">
        <p14:creationId xmlns:p14="http://schemas.microsoft.com/office/powerpoint/2010/main" val="2046754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GB">
                <a:ea typeface="Calibri Light"/>
                <a:cs typeface="Calibri Light"/>
              </a:rPr>
              <a:t>School Logo Senedd Design </a:t>
            </a:r>
          </a:p>
        </p:txBody>
      </p:sp>
      <p:sp>
        <p:nvSpPr>
          <p:cNvPr id="3" name="Content Placeholder 2"/>
          <p:cNvSpPr>
            <a:spLocks noGrp="1"/>
          </p:cNvSpPr>
          <p:nvPr>
            <p:ph idx="1"/>
          </p:nvPr>
        </p:nvSpPr>
        <p:spPr>
          <a:solidFill>
            <a:schemeClr val="bg1"/>
          </a:solidFill>
        </p:spPr>
        <p:txBody>
          <a:bodyPr vert="horz" lIns="91440" tIns="45720" rIns="91440" bIns="45720" rtlCol="0" anchor="t">
            <a:normAutofit/>
          </a:bodyPr>
          <a:lstStyle/>
          <a:p>
            <a:r>
              <a:rPr lang="en-GB" dirty="0">
                <a:cs typeface="Calibri"/>
              </a:rPr>
              <a:t>Each sub-committee designed a logo – </a:t>
            </a:r>
            <a:r>
              <a:rPr lang="en-GB" dirty="0" smtClean="0">
                <a:cs typeface="Calibri"/>
              </a:rPr>
              <a:t>the logos </a:t>
            </a:r>
            <a:r>
              <a:rPr lang="en-GB" dirty="0">
                <a:cs typeface="Calibri"/>
              </a:rPr>
              <a:t>together make up the Pen-y-Cwm Senedd Logo. </a:t>
            </a:r>
            <a:endParaRPr lang="en-US" dirty="0"/>
          </a:p>
        </p:txBody>
      </p:sp>
      <p:pic>
        <p:nvPicPr>
          <p:cNvPr id="5" name="Picture 4">
            <a:extLst>
              <a:ext uri="{FF2B5EF4-FFF2-40B4-BE49-F238E27FC236}">
                <a16:creationId xmlns:a16="http://schemas.microsoft.com/office/drawing/2014/main" id="{C251E82B-3AAB-43B4-39EE-659EF17EB179}"/>
              </a:ext>
            </a:extLst>
          </p:cNvPr>
          <p:cNvPicPr>
            <a:picLocks noChangeAspect="1"/>
          </p:cNvPicPr>
          <p:nvPr/>
        </p:nvPicPr>
        <p:blipFill>
          <a:blip r:embed="rId2"/>
          <a:stretch>
            <a:fillRect/>
          </a:stretch>
        </p:blipFill>
        <p:spPr>
          <a:xfrm>
            <a:off x="4033519" y="2671359"/>
            <a:ext cx="4009970" cy="3471029"/>
          </a:xfrm>
          <a:prstGeom prst="rect">
            <a:avLst/>
          </a:prstGeom>
        </p:spPr>
      </p:pic>
    </p:spTree>
    <p:extLst>
      <p:ext uri="{BB962C8B-B14F-4D97-AF65-F5344CB8AC3E}">
        <p14:creationId xmlns:p14="http://schemas.microsoft.com/office/powerpoint/2010/main" val="7160476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GB"/>
              <a:t>Eco Warriors </a:t>
            </a:r>
          </a:p>
        </p:txBody>
      </p:sp>
      <p:sp>
        <p:nvSpPr>
          <p:cNvPr id="5" name="TextBox 4">
            <a:extLst>
              <a:ext uri="{FF2B5EF4-FFF2-40B4-BE49-F238E27FC236}">
                <a16:creationId xmlns:a16="http://schemas.microsoft.com/office/drawing/2014/main" id="{78018E1A-6F2C-9E91-283A-41D9E539EAFF}"/>
              </a:ext>
            </a:extLst>
          </p:cNvPr>
          <p:cNvSpPr txBox="1"/>
          <p:nvPr/>
        </p:nvSpPr>
        <p:spPr>
          <a:xfrm>
            <a:off x="843973" y="1834079"/>
            <a:ext cx="4993236" cy="489364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latin typeface="Calibri"/>
                <a:cs typeface="Calibri"/>
              </a:rPr>
              <a:t>Next term, we are focusing on the following: </a:t>
            </a:r>
          </a:p>
          <a:p>
            <a:endParaRPr lang="en-US" sz="2400" dirty="0">
              <a:latin typeface="Calibri"/>
              <a:cs typeface="Calibri"/>
            </a:endParaRPr>
          </a:p>
          <a:p>
            <a:pPr marL="285750" indent="-285750">
              <a:buFont typeface="Arial"/>
              <a:buChar char="•"/>
            </a:pPr>
            <a:r>
              <a:rPr lang="en-US" sz="2400" dirty="0">
                <a:latin typeface="Calibri"/>
                <a:cs typeface="Calibri"/>
              </a:rPr>
              <a:t>Recycling in classes</a:t>
            </a:r>
            <a:endParaRPr lang="en-US" sz="2400" dirty="0">
              <a:latin typeface="Calibri"/>
              <a:ea typeface="Calibri"/>
              <a:cs typeface="Calibri"/>
            </a:endParaRPr>
          </a:p>
          <a:p>
            <a:pPr marL="285750" indent="-285750">
              <a:buFont typeface="Arial"/>
              <a:buChar char="•"/>
            </a:pPr>
            <a:r>
              <a:rPr lang="en-US" sz="2400" dirty="0">
                <a:latin typeface="Calibri"/>
                <a:cs typeface="Calibri"/>
              </a:rPr>
              <a:t>Upcycling to fundraise for our school to have more recycling bins</a:t>
            </a:r>
            <a:endParaRPr lang="en-US" sz="2400" dirty="0">
              <a:latin typeface="Calibri"/>
              <a:ea typeface="Calibri"/>
              <a:cs typeface="Calibri"/>
            </a:endParaRPr>
          </a:p>
          <a:p>
            <a:pPr marL="285750" indent="-285750">
              <a:buFont typeface="Arial"/>
              <a:buChar char="•"/>
            </a:pPr>
            <a:r>
              <a:rPr lang="en-US" sz="2400" dirty="0">
                <a:latin typeface="Calibri"/>
                <a:cs typeface="Calibri"/>
              </a:rPr>
              <a:t>Saving electricity and water</a:t>
            </a:r>
            <a:endParaRPr lang="en-US" sz="2400" dirty="0">
              <a:latin typeface="Calibri"/>
              <a:ea typeface="Calibri"/>
              <a:cs typeface="Calibri"/>
            </a:endParaRPr>
          </a:p>
          <a:p>
            <a:pPr marL="285750" indent="-285750">
              <a:buFont typeface="Arial"/>
              <a:buChar char="•"/>
            </a:pPr>
            <a:r>
              <a:rPr lang="en-US" sz="2400" dirty="0">
                <a:latin typeface="Calibri"/>
                <a:cs typeface="Calibri"/>
              </a:rPr>
              <a:t>Litter picking</a:t>
            </a:r>
            <a:endParaRPr lang="en-US" sz="2400" dirty="0">
              <a:latin typeface="Calibri"/>
              <a:ea typeface="Calibri"/>
              <a:cs typeface="Calibri"/>
            </a:endParaRPr>
          </a:p>
          <a:p>
            <a:endParaRPr lang="en-US" sz="2400" dirty="0">
              <a:latin typeface="Calibri"/>
              <a:ea typeface="Calibri"/>
              <a:cs typeface="Calibri"/>
            </a:endParaRPr>
          </a:p>
          <a:p>
            <a:endParaRPr lang="en-US" sz="2400" b="1" dirty="0">
              <a:latin typeface="Calibri"/>
              <a:ea typeface="Calibri"/>
              <a:cs typeface="Calibri"/>
            </a:endParaRPr>
          </a:p>
          <a:p>
            <a:endParaRPr lang="en-US" sz="2400" b="1" dirty="0">
              <a:latin typeface="Calibri"/>
              <a:cs typeface="Calibri"/>
            </a:endParaRPr>
          </a:p>
          <a:p>
            <a:pPr marL="285750" indent="-285750">
              <a:buFont typeface="Arial"/>
              <a:buChar char="•"/>
            </a:pPr>
            <a:endParaRPr lang="en-US" sz="2400" dirty="0">
              <a:latin typeface="Calibri"/>
              <a:ea typeface="Calibri"/>
              <a:cs typeface="Calibri"/>
            </a:endParaRPr>
          </a:p>
          <a:p>
            <a:pPr marL="285750" indent="-285750">
              <a:buFont typeface="Arial"/>
              <a:buChar char="•"/>
            </a:pPr>
            <a:endParaRPr lang="en-US" sz="2400" dirty="0">
              <a:latin typeface="Calibri"/>
              <a:cs typeface="Calibri"/>
            </a:endParaRPr>
          </a:p>
        </p:txBody>
      </p:sp>
      <p:sp>
        <p:nvSpPr>
          <p:cNvPr id="6" name="TextBox 5">
            <a:extLst>
              <a:ext uri="{FF2B5EF4-FFF2-40B4-BE49-F238E27FC236}">
                <a16:creationId xmlns:a16="http://schemas.microsoft.com/office/drawing/2014/main" id="{11299E6E-CF14-4763-8E5D-B4D5910DA33F}"/>
              </a:ext>
            </a:extLst>
          </p:cNvPr>
          <p:cNvSpPr txBox="1"/>
          <p:nvPr/>
        </p:nvSpPr>
        <p:spPr>
          <a:xfrm>
            <a:off x="6866824" y="4530370"/>
            <a:ext cx="4916674" cy="1938992"/>
          </a:xfrm>
          <a:prstGeom prst="rect">
            <a:avLst/>
          </a:prstGeom>
          <a:solidFill>
            <a:schemeClr val="accent1">
              <a:lumMod val="20000"/>
              <a:lumOff val="8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u="sng">
                <a:latin typeface="Calibri"/>
                <a:cs typeface="Calibri"/>
              </a:rPr>
              <a:t>Key events </a:t>
            </a:r>
            <a:endParaRPr lang="en-US" sz="2400" u="sng">
              <a:latin typeface="Calibri"/>
              <a:cs typeface="Calibri"/>
            </a:endParaRPr>
          </a:p>
          <a:p>
            <a:pPr marL="342900" indent="-342900">
              <a:buFont typeface="Arial"/>
              <a:buChar char="•"/>
            </a:pPr>
            <a:r>
              <a:rPr lang="en-US" sz="2400">
                <a:latin typeface="Calibri"/>
                <a:cs typeface="Calibri"/>
              </a:rPr>
              <a:t>Visit from John </a:t>
            </a:r>
            <a:r>
              <a:rPr lang="en-US" sz="2400" err="1">
                <a:latin typeface="Calibri"/>
                <a:cs typeface="Calibri"/>
              </a:rPr>
              <a:t>Mewett</a:t>
            </a:r>
            <a:r>
              <a:rPr lang="en-US" sz="2400">
                <a:latin typeface="Calibri"/>
                <a:cs typeface="Calibri"/>
              </a:rPr>
              <a:t> on recycling, litter and the environment.</a:t>
            </a:r>
          </a:p>
          <a:p>
            <a:pPr marL="342900" indent="-342900">
              <a:buFont typeface="Arial"/>
              <a:buChar char="•"/>
            </a:pPr>
            <a:r>
              <a:rPr lang="en-US" sz="2400">
                <a:latin typeface="Calibri"/>
                <a:cs typeface="Calibri"/>
              </a:rPr>
              <a:t>Upcycling project</a:t>
            </a:r>
          </a:p>
        </p:txBody>
      </p:sp>
      <p:pic>
        <p:nvPicPr>
          <p:cNvPr id="7" name="Picture 6" descr="A screenshot of a computer&#10;&#10;Description automatically generated">
            <a:extLst>
              <a:ext uri="{FF2B5EF4-FFF2-40B4-BE49-F238E27FC236}">
                <a16:creationId xmlns:a16="http://schemas.microsoft.com/office/drawing/2014/main" id="{2BE6819C-93E8-C4C2-B3BA-E3A4F4F04737}"/>
              </a:ext>
            </a:extLst>
          </p:cNvPr>
          <p:cNvPicPr>
            <a:picLocks noChangeAspect="1"/>
          </p:cNvPicPr>
          <p:nvPr/>
        </p:nvPicPr>
        <p:blipFill rotWithShape="1">
          <a:blip r:embed="rId2"/>
          <a:srcRect l="25036" t="26891" r="30579" b="16386"/>
          <a:stretch/>
        </p:blipFill>
        <p:spPr>
          <a:xfrm>
            <a:off x="3208775" y="4753903"/>
            <a:ext cx="2503138" cy="1836799"/>
          </a:xfrm>
          <a:prstGeom prst="rect">
            <a:avLst/>
          </a:prstGeom>
        </p:spPr>
      </p:pic>
      <p:pic>
        <p:nvPicPr>
          <p:cNvPr id="8" name="Picture 7" descr="A green and white logo&#10;&#10;Description automatically generated">
            <a:extLst>
              <a:ext uri="{FF2B5EF4-FFF2-40B4-BE49-F238E27FC236}">
                <a16:creationId xmlns:a16="http://schemas.microsoft.com/office/drawing/2014/main" id="{91263C69-1BAF-D57C-7618-B1FDF85708DC}"/>
              </a:ext>
            </a:extLst>
          </p:cNvPr>
          <p:cNvPicPr>
            <a:picLocks noChangeAspect="1"/>
          </p:cNvPicPr>
          <p:nvPr/>
        </p:nvPicPr>
        <p:blipFill>
          <a:blip r:embed="rId3"/>
          <a:stretch>
            <a:fillRect/>
          </a:stretch>
        </p:blipFill>
        <p:spPr>
          <a:xfrm>
            <a:off x="4380691" y="371206"/>
            <a:ext cx="1331524" cy="1184156"/>
          </a:xfrm>
          <a:prstGeom prst="rect">
            <a:avLst/>
          </a:prstGeom>
        </p:spPr>
      </p:pic>
      <p:pic>
        <p:nvPicPr>
          <p:cNvPr id="3" name="Picture 2" descr="A qr code with a green leaf&#10;&#10;Description automatically generated">
            <a:extLst>
              <a:ext uri="{FF2B5EF4-FFF2-40B4-BE49-F238E27FC236}">
                <a16:creationId xmlns:a16="http://schemas.microsoft.com/office/drawing/2014/main" id="{02459BEE-C30A-3F9F-B73A-6E19C286B760}"/>
              </a:ext>
            </a:extLst>
          </p:cNvPr>
          <p:cNvPicPr>
            <a:picLocks noChangeAspect="1"/>
          </p:cNvPicPr>
          <p:nvPr/>
        </p:nvPicPr>
        <p:blipFill>
          <a:blip r:embed="rId4"/>
          <a:stretch>
            <a:fillRect/>
          </a:stretch>
        </p:blipFill>
        <p:spPr>
          <a:xfrm>
            <a:off x="913640" y="4866447"/>
            <a:ext cx="1739763" cy="1741281"/>
          </a:xfrm>
          <a:prstGeom prst="rect">
            <a:avLst/>
          </a:prstGeom>
        </p:spPr>
      </p:pic>
      <p:pic>
        <p:nvPicPr>
          <p:cNvPr id="9" name="Picture 8"/>
          <p:cNvPicPr>
            <a:picLocks noChangeAspect="1"/>
          </p:cNvPicPr>
          <p:nvPr/>
        </p:nvPicPr>
        <p:blipFill>
          <a:blip r:embed="rId5"/>
          <a:stretch>
            <a:fillRect/>
          </a:stretch>
        </p:blipFill>
        <p:spPr>
          <a:xfrm>
            <a:off x="6317226" y="1883764"/>
            <a:ext cx="4482707" cy="2453530"/>
          </a:xfrm>
          <a:prstGeom prst="rect">
            <a:avLst/>
          </a:prstGeom>
        </p:spPr>
      </p:pic>
    </p:spTree>
    <p:extLst>
      <p:ext uri="{BB962C8B-B14F-4D97-AF65-F5344CB8AC3E}">
        <p14:creationId xmlns:p14="http://schemas.microsoft.com/office/powerpoint/2010/main" val="32489629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GB"/>
              <a:t>Rights Knights </a:t>
            </a:r>
          </a:p>
        </p:txBody>
      </p:sp>
      <p:sp>
        <p:nvSpPr>
          <p:cNvPr id="3" name="Content Placeholder 2"/>
          <p:cNvSpPr>
            <a:spLocks noGrp="1"/>
          </p:cNvSpPr>
          <p:nvPr>
            <p:ph idx="1"/>
          </p:nvPr>
        </p:nvSpPr>
        <p:spPr>
          <a:xfrm>
            <a:off x="838200" y="1825625"/>
            <a:ext cx="5612920" cy="4811413"/>
          </a:xfrm>
          <a:solidFill>
            <a:schemeClr val="bg1"/>
          </a:solidFill>
        </p:spPr>
        <p:txBody>
          <a:bodyPr vert="horz" lIns="91440" tIns="45720" rIns="91440" bIns="45720" rtlCol="0" anchor="t">
            <a:noAutofit/>
          </a:bodyPr>
          <a:lstStyle/>
          <a:p>
            <a:pPr marL="0" indent="0">
              <a:buNone/>
            </a:pPr>
            <a:endParaRPr lang="en-GB" sz="2000" b="1" dirty="0">
              <a:solidFill>
                <a:srgbClr val="FF0000"/>
              </a:solidFill>
              <a:cs typeface="Calibri"/>
            </a:endParaRPr>
          </a:p>
          <a:p>
            <a:r>
              <a:rPr lang="en-GB" sz="1600" dirty="0">
                <a:cs typeface="Calibri"/>
              </a:rPr>
              <a:t>Pen-y-Cwm is working on Silver </a:t>
            </a:r>
            <a:r>
              <a:rPr lang="en-GB" sz="1600" dirty="0" err="1">
                <a:cs typeface="Calibri"/>
              </a:rPr>
              <a:t>Unicef</a:t>
            </a:r>
            <a:r>
              <a:rPr lang="en-GB" sz="1600" dirty="0">
                <a:cs typeface="Calibri"/>
              </a:rPr>
              <a:t> Award for Rights and Respecting Schools.</a:t>
            </a:r>
            <a:endParaRPr lang="en-GB" sz="1600" dirty="0">
              <a:ea typeface="Calibri"/>
              <a:cs typeface="Calibri"/>
            </a:endParaRPr>
          </a:p>
          <a:p>
            <a:r>
              <a:rPr lang="en-GB" sz="1600" dirty="0">
                <a:cs typeface="Calibri"/>
              </a:rPr>
              <a:t>An Article a month is circulated to every class in the school. So far we have had article 14, 19 and 29.</a:t>
            </a:r>
            <a:endParaRPr lang="en-GB" sz="1600" dirty="0">
              <a:ea typeface="Calibri"/>
              <a:cs typeface="Calibri"/>
            </a:endParaRPr>
          </a:p>
          <a:p>
            <a:pPr marL="0" indent="0">
              <a:buNone/>
            </a:pPr>
            <a:r>
              <a:rPr lang="en-GB" sz="1600" b="1" u="sng" dirty="0">
                <a:cs typeface="Calibri"/>
              </a:rPr>
              <a:t>Rights Knights Responsibilities.</a:t>
            </a:r>
            <a:endParaRPr lang="en-GB" sz="1600" dirty="0">
              <a:ea typeface="Calibri"/>
              <a:cs typeface="Calibri" panose="020F0502020204030204"/>
            </a:endParaRPr>
          </a:p>
          <a:p>
            <a:r>
              <a:rPr lang="en-GB" sz="1600" dirty="0">
                <a:cs typeface="Calibri" panose="020F0502020204030204"/>
              </a:rPr>
              <a:t>To become aware of the </a:t>
            </a:r>
            <a:r>
              <a:rPr lang="en-GB" sz="1600" dirty="0" err="1">
                <a:cs typeface="Calibri"/>
              </a:rPr>
              <a:t>Unicef</a:t>
            </a:r>
            <a:r>
              <a:rPr lang="en-GB" sz="1600" dirty="0">
                <a:cs typeface="Calibri"/>
              </a:rPr>
              <a:t> Silver Award accreditation.</a:t>
            </a:r>
            <a:endParaRPr lang="en-GB" sz="1600" dirty="0">
              <a:ea typeface="Calibri"/>
              <a:cs typeface="Calibri"/>
            </a:endParaRPr>
          </a:p>
          <a:p>
            <a:r>
              <a:rPr lang="en-GB" sz="1600" dirty="0">
                <a:cs typeface="Calibri"/>
              </a:rPr>
              <a:t>To circulate the monthly articles – ensuring they are on display in every classroom.</a:t>
            </a:r>
            <a:endParaRPr lang="en-GB" sz="1600" dirty="0">
              <a:ea typeface="Calibri"/>
              <a:cs typeface="Calibri"/>
            </a:endParaRPr>
          </a:p>
          <a:p>
            <a:r>
              <a:rPr lang="en-GB" sz="1600" dirty="0">
                <a:cs typeface="Calibri"/>
              </a:rPr>
              <a:t>Look for evidence of RRS on seesaw and class wall displays.</a:t>
            </a:r>
            <a:endParaRPr lang="en-GB" sz="1600" dirty="0">
              <a:ea typeface="Calibri"/>
              <a:cs typeface="Calibri"/>
            </a:endParaRPr>
          </a:p>
          <a:p>
            <a:r>
              <a:rPr lang="en-GB" sz="1600" dirty="0">
                <a:cs typeface="Calibri"/>
              </a:rPr>
              <a:t>Assemblies – ensure that the article of the month is shared in every assembly.</a:t>
            </a:r>
            <a:endParaRPr lang="en-GB" sz="1600" dirty="0">
              <a:ea typeface="Calibri"/>
              <a:cs typeface="Calibri"/>
            </a:endParaRPr>
          </a:p>
          <a:p>
            <a:r>
              <a:rPr lang="en-GB" sz="1600" dirty="0">
                <a:cs typeface="Calibri"/>
              </a:rPr>
              <a:t>Introduce the Rights Rainbow Teddy to every class.</a:t>
            </a:r>
            <a:endParaRPr lang="en-GB" sz="1600" dirty="0">
              <a:ea typeface="Calibri"/>
              <a:cs typeface="Calibri"/>
            </a:endParaRPr>
          </a:p>
          <a:p>
            <a:r>
              <a:rPr lang="en-GB" sz="1600" dirty="0">
                <a:cs typeface="Calibri"/>
              </a:rPr>
              <a:t>RRS wall display to be updated.</a:t>
            </a:r>
            <a:r>
              <a:rPr lang="en-GB" sz="2000" dirty="0">
                <a:cs typeface="Calibri"/>
              </a:rPr>
              <a:t> </a:t>
            </a:r>
            <a:endParaRPr lang="en-GB" sz="2000" dirty="0"/>
          </a:p>
          <a:p>
            <a:endParaRPr lang="en-GB" dirty="0">
              <a:cs typeface="Calibri"/>
            </a:endParaRPr>
          </a:p>
          <a:p>
            <a:pPr marL="0" indent="0">
              <a:buNone/>
            </a:pPr>
            <a:endParaRPr lang="en-GB" dirty="0"/>
          </a:p>
        </p:txBody>
      </p:sp>
      <p:pic>
        <p:nvPicPr>
          <p:cNvPr id="4" name="Picture 3" descr="A close up of a toy&#10;&#10;Description automatically generated">
            <a:extLst>
              <a:ext uri="{FF2B5EF4-FFF2-40B4-BE49-F238E27FC236}">
                <a16:creationId xmlns:a16="http://schemas.microsoft.com/office/drawing/2014/main" id="{F6DE51E8-6B82-3B7E-5746-CA54EE6EC77D}"/>
              </a:ext>
            </a:extLst>
          </p:cNvPr>
          <p:cNvPicPr>
            <a:picLocks noChangeAspect="1"/>
          </p:cNvPicPr>
          <p:nvPr/>
        </p:nvPicPr>
        <p:blipFill>
          <a:blip r:embed="rId2"/>
          <a:stretch>
            <a:fillRect/>
          </a:stretch>
        </p:blipFill>
        <p:spPr>
          <a:xfrm>
            <a:off x="4423241" y="444873"/>
            <a:ext cx="1274669" cy="1225924"/>
          </a:xfrm>
          <a:prstGeom prst="rect">
            <a:avLst/>
          </a:prstGeom>
        </p:spPr>
      </p:pic>
      <p:pic>
        <p:nvPicPr>
          <p:cNvPr id="5" name="Picture 4" descr="A person handing a piece of paper to a person&#10;&#10;Description automatically generated">
            <a:extLst>
              <a:ext uri="{FF2B5EF4-FFF2-40B4-BE49-F238E27FC236}">
                <a16:creationId xmlns:a16="http://schemas.microsoft.com/office/drawing/2014/main" id="{D3BDA64D-9971-510E-01A9-EFE983482D66}"/>
              </a:ext>
            </a:extLst>
          </p:cNvPr>
          <p:cNvPicPr>
            <a:picLocks noChangeAspect="1"/>
          </p:cNvPicPr>
          <p:nvPr/>
        </p:nvPicPr>
        <p:blipFill>
          <a:blip r:embed="rId3"/>
          <a:stretch>
            <a:fillRect/>
          </a:stretch>
        </p:blipFill>
        <p:spPr>
          <a:xfrm>
            <a:off x="6573327" y="1917939"/>
            <a:ext cx="2481533" cy="1857555"/>
          </a:xfrm>
          <a:prstGeom prst="rect">
            <a:avLst/>
          </a:prstGeom>
        </p:spPr>
      </p:pic>
      <p:pic>
        <p:nvPicPr>
          <p:cNvPr id="6" name="Picture 5" descr="A group of children&amp;#39;s drawings on a circle&#10;&#10;Description automatically generated">
            <a:extLst>
              <a:ext uri="{FF2B5EF4-FFF2-40B4-BE49-F238E27FC236}">
                <a16:creationId xmlns:a16="http://schemas.microsoft.com/office/drawing/2014/main" id="{B9F6856B-26ED-2A53-F9CE-31F70BC398DB}"/>
              </a:ext>
            </a:extLst>
          </p:cNvPr>
          <p:cNvPicPr>
            <a:picLocks noChangeAspect="1"/>
          </p:cNvPicPr>
          <p:nvPr/>
        </p:nvPicPr>
        <p:blipFill>
          <a:blip r:embed="rId4"/>
          <a:stretch>
            <a:fillRect/>
          </a:stretch>
        </p:blipFill>
        <p:spPr>
          <a:xfrm>
            <a:off x="9885920" y="1946694"/>
            <a:ext cx="1247856" cy="1641895"/>
          </a:xfrm>
          <a:prstGeom prst="rect">
            <a:avLst/>
          </a:prstGeom>
        </p:spPr>
      </p:pic>
      <p:pic>
        <p:nvPicPr>
          <p:cNvPr id="7" name="Picture 6" descr="A drawing of a cartoon character&#10;&#10;Description automatically generated">
            <a:extLst>
              <a:ext uri="{FF2B5EF4-FFF2-40B4-BE49-F238E27FC236}">
                <a16:creationId xmlns:a16="http://schemas.microsoft.com/office/drawing/2014/main" id="{460C2CF9-1FDF-A569-0203-327841FE3652}"/>
              </a:ext>
            </a:extLst>
          </p:cNvPr>
          <p:cNvPicPr>
            <a:picLocks noChangeAspect="1"/>
          </p:cNvPicPr>
          <p:nvPr/>
        </p:nvPicPr>
        <p:blipFill>
          <a:blip r:embed="rId5"/>
          <a:stretch>
            <a:fillRect/>
          </a:stretch>
        </p:blipFill>
        <p:spPr>
          <a:xfrm>
            <a:off x="8803646" y="4002656"/>
            <a:ext cx="3211123" cy="2418272"/>
          </a:xfrm>
          <a:prstGeom prst="rect">
            <a:avLst/>
          </a:prstGeom>
        </p:spPr>
      </p:pic>
      <p:pic>
        <p:nvPicPr>
          <p:cNvPr id="8" name="Picture 7" descr="A sign with two people pointing at something&#10;&#10;Description automatically generated">
            <a:extLst>
              <a:ext uri="{FF2B5EF4-FFF2-40B4-BE49-F238E27FC236}">
                <a16:creationId xmlns:a16="http://schemas.microsoft.com/office/drawing/2014/main" id="{283EFD6E-8AEF-87BD-AB92-60A4C1F42996}"/>
              </a:ext>
            </a:extLst>
          </p:cNvPr>
          <p:cNvPicPr>
            <a:picLocks noChangeAspect="1"/>
          </p:cNvPicPr>
          <p:nvPr/>
        </p:nvPicPr>
        <p:blipFill>
          <a:blip r:embed="rId6"/>
          <a:stretch>
            <a:fillRect/>
          </a:stretch>
        </p:blipFill>
        <p:spPr>
          <a:xfrm>
            <a:off x="6708525" y="4002656"/>
            <a:ext cx="1837327" cy="2418272"/>
          </a:xfrm>
          <a:prstGeom prst="rect">
            <a:avLst/>
          </a:prstGeom>
        </p:spPr>
      </p:pic>
    </p:spTree>
    <p:extLst>
      <p:ext uri="{BB962C8B-B14F-4D97-AF65-F5344CB8AC3E}">
        <p14:creationId xmlns:p14="http://schemas.microsoft.com/office/powerpoint/2010/main" val="2810248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GB"/>
              <a:t>Digital Wizards </a:t>
            </a:r>
          </a:p>
        </p:txBody>
      </p:sp>
      <p:sp>
        <p:nvSpPr>
          <p:cNvPr id="3" name="Content Placeholder 2"/>
          <p:cNvSpPr>
            <a:spLocks noGrp="1"/>
          </p:cNvSpPr>
          <p:nvPr>
            <p:ph idx="1"/>
          </p:nvPr>
        </p:nvSpPr>
        <p:spPr>
          <a:solidFill>
            <a:schemeClr val="bg1"/>
          </a:solidFill>
        </p:spPr>
        <p:txBody>
          <a:bodyPr vert="horz" lIns="91440" tIns="45720" rIns="91440" bIns="45720" rtlCol="0" anchor="t">
            <a:normAutofit/>
          </a:bodyPr>
          <a:lstStyle/>
          <a:p>
            <a:pPr marL="0" indent="0">
              <a:buNone/>
            </a:pPr>
            <a:endParaRPr lang="en-GB" dirty="0"/>
          </a:p>
          <a:p>
            <a:pPr marL="0" indent="0">
              <a:buNone/>
            </a:pPr>
            <a:endParaRPr lang="en-GB" dirty="0">
              <a:cs typeface="Calibri"/>
            </a:endParaRPr>
          </a:p>
          <a:p>
            <a:pPr marL="0" indent="0">
              <a:buNone/>
            </a:pPr>
            <a:endParaRPr lang="en-GB" dirty="0">
              <a:cs typeface="Calibri"/>
            </a:endParaRPr>
          </a:p>
          <a:p>
            <a:pPr marL="0" indent="0">
              <a:buNone/>
            </a:pPr>
            <a:r>
              <a:rPr lang="en-GB" b="1" dirty="0">
                <a:cs typeface="Calibri"/>
              </a:rPr>
              <a:t>Roles/Responsibilities: </a:t>
            </a:r>
            <a:endParaRPr lang="en-GB" dirty="0">
              <a:cs typeface="Calibri"/>
            </a:endParaRPr>
          </a:p>
          <a:p>
            <a:pPr>
              <a:buFont typeface="Arial"/>
              <a:buChar char="•"/>
            </a:pPr>
            <a:r>
              <a:rPr lang="en-GB" dirty="0">
                <a:cs typeface="Calibri"/>
              </a:rPr>
              <a:t>Plan, run and support Minecraft club.  </a:t>
            </a:r>
          </a:p>
          <a:p>
            <a:pPr>
              <a:buFont typeface="Arial"/>
              <a:buChar char="•"/>
            </a:pPr>
            <a:r>
              <a:rPr lang="en-GB" dirty="0">
                <a:cs typeface="Calibri"/>
              </a:rPr>
              <a:t>Help classes with technology issues. </a:t>
            </a:r>
          </a:p>
          <a:p>
            <a:pPr marL="0" indent="0">
              <a:buNone/>
            </a:pPr>
            <a:r>
              <a:rPr lang="en-GB" b="1" dirty="0">
                <a:cs typeface="Calibri"/>
              </a:rPr>
              <a:t>Upcoming events/focus:</a:t>
            </a:r>
            <a:endParaRPr lang="en-GB" dirty="0">
              <a:cs typeface="Calibri"/>
            </a:endParaRPr>
          </a:p>
          <a:p>
            <a:pPr marL="0" indent="0">
              <a:buNone/>
            </a:pPr>
            <a:r>
              <a:rPr lang="en-GB" dirty="0">
                <a:cs typeface="Calibri"/>
              </a:rPr>
              <a:t>16.1.24 2pm - Digital Strategy Meeting with Apple – Kristian Taylor </a:t>
            </a:r>
            <a:endParaRPr lang="en-GB" dirty="0"/>
          </a:p>
        </p:txBody>
      </p:sp>
      <p:pic>
        <p:nvPicPr>
          <p:cNvPr id="4" name="Picture 3" descr="A qr code with a cartoon character&#10;&#10;Description automatically generated">
            <a:extLst>
              <a:ext uri="{FF2B5EF4-FFF2-40B4-BE49-F238E27FC236}">
                <a16:creationId xmlns:a16="http://schemas.microsoft.com/office/drawing/2014/main" id="{52AC58AF-BA58-8E85-5F9D-61048A1C8D73}"/>
              </a:ext>
            </a:extLst>
          </p:cNvPr>
          <p:cNvPicPr>
            <a:picLocks noChangeAspect="1"/>
          </p:cNvPicPr>
          <p:nvPr/>
        </p:nvPicPr>
        <p:blipFill>
          <a:blip r:embed="rId2"/>
          <a:stretch>
            <a:fillRect/>
          </a:stretch>
        </p:blipFill>
        <p:spPr>
          <a:xfrm>
            <a:off x="905504" y="1823228"/>
            <a:ext cx="1438275" cy="1428750"/>
          </a:xfrm>
          <a:prstGeom prst="rect">
            <a:avLst/>
          </a:prstGeom>
        </p:spPr>
      </p:pic>
      <p:sp>
        <p:nvSpPr>
          <p:cNvPr id="5" name="Arrow: Left 4">
            <a:extLst>
              <a:ext uri="{FF2B5EF4-FFF2-40B4-BE49-F238E27FC236}">
                <a16:creationId xmlns:a16="http://schemas.microsoft.com/office/drawing/2014/main" id="{0E1C3C00-40B9-E70B-81F7-4F1243EC708B}"/>
              </a:ext>
            </a:extLst>
          </p:cNvPr>
          <p:cNvSpPr/>
          <p:nvPr/>
        </p:nvSpPr>
        <p:spPr>
          <a:xfrm>
            <a:off x="2587112" y="1831258"/>
            <a:ext cx="3785419" cy="15977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Arrow: Left 5">
            <a:extLst>
              <a:ext uri="{FF2B5EF4-FFF2-40B4-BE49-F238E27FC236}">
                <a16:creationId xmlns:a16="http://schemas.microsoft.com/office/drawing/2014/main" id="{EF96D831-175B-EE86-2CA2-4A0A79CA91A2}"/>
              </a:ext>
            </a:extLst>
          </p:cNvPr>
          <p:cNvSpPr/>
          <p:nvPr/>
        </p:nvSpPr>
        <p:spPr>
          <a:xfrm>
            <a:off x="2587112" y="1831258"/>
            <a:ext cx="3785419" cy="1597742"/>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b="1">
                <a:solidFill>
                  <a:srgbClr val="000000"/>
                </a:solidFill>
                <a:cs typeface="Calibri"/>
              </a:rPr>
              <a:t>Scan our QR to see photographs and videos!</a:t>
            </a:r>
            <a:endParaRPr lang="en-US">
              <a:solidFill>
                <a:srgbClr val="000000"/>
              </a:solidFill>
              <a:cs typeface="Calibri"/>
            </a:endParaRPr>
          </a:p>
          <a:p>
            <a:pPr algn="ctr"/>
            <a:endParaRPr lang="en-US">
              <a:cs typeface="Calibri"/>
            </a:endParaRPr>
          </a:p>
        </p:txBody>
      </p:sp>
      <p:pic>
        <p:nvPicPr>
          <p:cNvPr id="8" name="Picture 7" descr="A logo of a robot&#10;&#10;Description automatically generated">
            <a:extLst>
              <a:ext uri="{FF2B5EF4-FFF2-40B4-BE49-F238E27FC236}">
                <a16:creationId xmlns:a16="http://schemas.microsoft.com/office/drawing/2014/main" id="{49C5269B-6D70-CCEB-7D9C-4078B6A85269}"/>
              </a:ext>
            </a:extLst>
          </p:cNvPr>
          <p:cNvPicPr>
            <a:picLocks noChangeAspect="1"/>
          </p:cNvPicPr>
          <p:nvPr/>
        </p:nvPicPr>
        <p:blipFill>
          <a:blip r:embed="rId3"/>
          <a:stretch>
            <a:fillRect/>
          </a:stretch>
        </p:blipFill>
        <p:spPr>
          <a:xfrm>
            <a:off x="4783438" y="390345"/>
            <a:ext cx="1503692" cy="1275272"/>
          </a:xfrm>
          <a:prstGeom prst="rect">
            <a:avLst/>
          </a:prstGeom>
        </p:spPr>
      </p:pic>
      <p:pic>
        <p:nvPicPr>
          <p:cNvPr id="9" name="Picture 8"/>
          <p:cNvPicPr>
            <a:picLocks noChangeAspect="1"/>
          </p:cNvPicPr>
          <p:nvPr/>
        </p:nvPicPr>
        <p:blipFill rotWithShape="1">
          <a:blip r:embed="rId4"/>
          <a:srcRect t="4544"/>
          <a:stretch/>
        </p:blipFill>
        <p:spPr>
          <a:xfrm>
            <a:off x="7541225" y="2109019"/>
            <a:ext cx="2712784" cy="2943128"/>
          </a:xfrm>
          <a:prstGeom prst="rect">
            <a:avLst/>
          </a:prstGeom>
        </p:spPr>
      </p:pic>
    </p:spTree>
    <p:extLst>
      <p:ext uri="{BB962C8B-B14F-4D97-AF65-F5344CB8AC3E}">
        <p14:creationId xmlns:p14="http://schemas.microsoft.com/office/powerpoint/2010/main" val="36161796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solidFill>
        </p:spPr>
        <p:txBody>
          <a:bodyPr/>
          <a:lstStyle/>
          <a:p>
            <a:r>
              <a:rPr lang="en-GB"/>
              <a:t>Healthy Heroes </a:t>
            </a:r>
          </a:p>
        </p:txBody>
      </p:sp>
      <p:sp>
        <p:nvSpPr>
          <p:cNvPr id="3" name="Content Placeholder 2"/>
          <p:cNvSpPr>
            <a:spLocks noGrp="1"/>
          </p:cNvSpPr>
          <p:nvPr>
            <p:ph idx="1"/>
          </p:nvPr>
        </p:nvSpPr>
        <p:spPr>
          <a:xfrm>
            <a:off x="838200" y="1825625"/>
            <a:ext cx="4504512" cy="4566490"/>
          </a:xfrm>
          <a:solidFill>
            <a:schemeClr val="bg1"/>
          </a:solidFill>
        </p:spPr>
        <p:txBody>
          <a:bodyPr vert="horz" lIns="91440" tIns="45720" rIns="91440" bIns="45720" rtlCol="0" anchor="t">
            <a:normAutofit fontScale="62500" lnSpcReduction="20000"/>
          </a:bodyPr>
          <a:lstStyle/>
          <a:p>
            <a:pPr>
              <a:buNone/>
            </a:pPr>
            <a:r>
              <a:rPr lang="en-GB" dirty="0">
                <a:ea typeface="+mn-lt"/>
                <a:cs typeface="+mn-lt"/>
              </a:rPr>
              <a:t>Pen-y-Cwm follow the NQA Healthy</a:t>
            </a:r>
            <a:endParaRPr lang="en-US" dirty="0">
              <a:ea typeface="+mn-lt"/>
              <a:cs typeface="+mn-lt"/>
            </a:endParaRPr>
          </a:p>
          <a:p>
            <a:pPr>
              <a:buNone/>
            </a:pPr>
            <a:r>
              <a:rPr lang="en-GB" dirty="0">
                <a:ea typeface="+mn-lt"/>
                <a:cs typeface="+mn-lt"/>
              </a:rPr>
              <a:t>schools criteria. </a:t>
            </a:r>
            <a:endParaRPr lang="en-US" dirty="0">
              <a:ea typeface="+mn-lt"/>
              <a:cs typeface="+mn-lt"/>
            </a:endParaRPr>
          </a:p>
          <a:p>
            <a:pPr>
              <a:buNone/>
            </a:pPr>
            <a:endParaRPr lang="en-GB" dirty="0">
              <a:ea typeface="+mn-lt"/>
              <a:cs typeface="+mn-lt"/>
            </a:endParaRPr>
          </a:p>
          <a:p>
            <a:pPr>
              <a:buNone/>
            </a:pPr>
            <a:r>
              <a:rPr lang="en-GB" dirty="0">
                <a:ea typeface="+mn-lt"/>
                <a:cs typeface="+mn-lt"/>
              </a:rPr>
              <a:t>This term the Healthy Heroes are working on: </a:t>
            </a:r>
            <a:endParaRPr lang="en-US" dirty="0">
              <a:ea typeface="Calibri"/>
              <a:cs typeface="Calibri"/>
            </a:endParaRPr>
          </a:p>
          <a:p>
            <a:pPr>
              <a:buNone/>
            </a:pPr>
            <a:endParaRPr lang="en-GB"/>
          </a:p>
          <a:p>
            <a:pPr>
              <a:buNone/>
            </a:pPr>
            <a:r>
              <a:rPr lang="en-GB" b="1" u="sng" dirty="0">
                <a:ea typeface="+mn-lt"/>
                <a:cs typeface="+mn-lt"/>
              </a:rPr>
              <a:t>Food and Fitness 11.1</a:t>
            </a:r>
            <a:r>
              <a:rPr lang="en-GB" dirty="0">
                <a:ea typeface="+mn-lt"/>
                <a:cs typeface="+mn-lt"/>
              </a:rPr>
              <a:t> -   The Healthy Heroes are going to complete a survey on what is offered for the breakfast club to make sure we are all being offered Healthy options. </a:t>
            </a:r>
            <a:endParaRPr lang="en-GB" dirty="0">
              <a:solidFill>
                <a:srgbClr val="5B9BD5"/>
              </a:solidFill>
              <a:cs typeface="Calibri"/>
            </a:endParaRPr>
          </a:p>
          <a:p>
            <a:pPr>
              <a:buNone/>
            </a:pPr>
            <a:endParaRPr lang="en-GB"/>
          </a:p>
          <a:p>
            <a:pPr>
              <a:buNone/>
            </a:pPr>
            <a:r>
              <a:rPr lang="en-GB" b="1" u="sng" dirty="0">
                <a:ea typeface="+mn-lt"/>
                <a:cs typeface="+mn-lt"/>
              </a:rPr>
              <a:t>Ethos and Environment 8.1</a:t>
            </a:r>
            <a:r>
              <a:rPr lang="en-GB" dirty="0">
                <a:ea typeface="+mn-lt"/>
                <a:cs typeface="+mn-lt"/>
              </a:rPr>
              <a:t> - The Healthy Heroes are organising  a competition with regards to creating posters for different subjects such as hand washing, kitchen hygiene, personal hygiene, food and drink storage, fruit tuck shops and storage of toothbrushes.</a:t>
            </a:r>
            <a:r>
              <a:rPr lang="en-GB" dirty="0">
                <a:solidFill>
                  <a:srgbClr val="1F497D"/>
                </a:solidFill>
                <a:ea typeface="+mn-lt"/>
                <a:cs typeface="+mn-lt"/>
              </a:rPr>
              <a:t>  </a:t>
            </a:r>
            <a:endParaRPr lang="en-GB" dirty="0">
              <a:solidFill>
                <a:srgbClr val="5B9BD5"/>
              </a:solidFill>
              <a:cs typeface="Calibri"/>
            </a:endParaRPr>
          </a:p>
          <a:p>
            <a:pPr marL="0" indent="0">
              <a:buNone/>
            </a:pPr>
            <a:endParaRPr lang="en-GB">
              <a:cs typeface="Calibri"/>
            </a:endParaRPr>
          </a:p>
          <a:p>
            <a:pPr marL="0" indent="0">
              <a:buNone/>
            </a:pPr>
            <a:endParaRPr lang="en-GB"/>
          </a:p>
        </p:txBody>
      </p:sp>
      <p:pic>
        <p:nvPicPr>
          <p:cNvPr id="4" name="Picture 3" descr="A logo of a child drawing&#10;&#10;Description automatically generated">
            <a:extLst>
              <a:ext uri="{FF2B5EF4-FFF2-40B4-BE49-F238E27FC236}">
                <a16:creationId xmlns:a16="http://schemas.microsoft.com/office/drawing/2014/main" id="{09783452-4CBD-0717-BE23-6120678CB9D6}"/>
              </a:ext>
            </a:extLst>
          </p:cNvPr>
          <p:cNvPicPr>
            <a:picLocks noChangeAspect="1"/>
          </p:cNvPicPr>
          <p:nvPr/>
        </p:nvPicPr>
        <p:blipFill>
          <a:blip r:embed="rId2"/>
          <a:stretch>
            <a:fillRect/>
          </a:stretch>
        </p:blipFill>
        <p:spPr>
          <a:xfrm>
            <a:off x="5181061" y="409395"/>
            <a:ext cx="1484822" cy="1237173"/>
          </a:xfrm>
          <a:prstGeom prst="rect">
            <a:avLst/>
          </a:prstGeom>
        </p:spPr>
      </p:pic>
      <p:pic>
        <p:nvPicPr>
          <p:cNvPr id="5" name="Picture 4" descr="A plate of fruit on a counter&#10;&#10;Description automatically generated">
            <a:extLst>
              <a:ext uri="{FF2B5EF4-FFF2-40B4-BE49-F238E27FC236}">
                <a16:creationId xmlns:a16="http://schemas.microsoft.com/office/drawing/2014/main" id="{CC2643BE-B7C9-B6B0-7314-DD9E47966792}"/>
              </a:ext>
            </a:extLst>
          </p:cNvPr>
          <p:cNvPicPr>
            <a:picLocks noChangeAspect="1"/>
          </p:cNvPicPr>
          <p:nvPr/>
        </p:nvPicPr>
        <p:blipFill>
          <a:blip r:embed="rId3"/>
          <a:stretch>
            <a:fillRect/>
          </a:stretch>
        </p:blipFill>
        <p:spPr>
          <a:xfrm>
            <a:off x="6014768" y="1829788"/>
            <a:ext cx="2822276" cy="2163254"/>
          </a:xfrm>
          <a:prstGeom prst="rect">
            <a:avLst/>
          </a:prstGeom>
        </p:spPr>
      </p:pic>
      <p:pic>
        <p:nvPicPr>
          <p:cNvPr id="6" name="Picture 5" descr="A person standing next to a cart with milk&#10;&#10;Description automatically generated">
            <a:extLst>
              <a:ext uri="{FF2B5EF4-FFF2-40B4-BE49-F238E27FC236}">
                <a16:creationId xmlns:a16="http://schemas.microsoft.com/office/drawing/2014/main" id="{96D9286B-75C9-90B8-E4DB-F0B706DA7255}"/>
              </a:ext>
            </a:extLst>
          </p:cNvPr>
          <p:cNvPicPr>
            <a:picLocks noChangeAspect="1"/>
          </p:cNvPicPr>
          <p:nvPr/>
        </p:nvPicPr>
        <p:blipFill>
          <a:blip r:embed="rId4"/>
          <a:stretch>
            <a:fillRect/>
          </a:stretch>
        </p:blipFill>
        <p:spPr>
          <a:xfrm>
            <a:off x="8197969" y="3801374"/>
            <a:ext cx="3459193" cy="2590800"/>
          </a:xfrm>
          <a:prstGeom prst="rect">
            <a:avLst/>
          </a:prstGeom>
        </p:spPr>
      </p:pic>
    </p:spTree>
    <p:extLst>
      <p:ext uri="{BB962C8B-B14F-4D97-AF65-F5344CB8AC3E}">
        <p14:creationId xmlns:p14="http://schemas.microsoft.com/office/powerpoint/2010/main" val="9649447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4119" y="397431"/>
            <a:ext cx="10285563" cy="1126480"/>
          </a:xfrm>
          <a:solidFill>
            <a:schemeClr val="bg1"/>
          </a:solidFill>
        </p:spPr>
        <p:txBody>
          <a:bodyPr/>
          <a:lstStyle/>
          <a:p>
            <a:r>
              <a:rPr lang="en-GB"/>
              <a:t>Sports Leaders </a:t>
            </a:r>
          </a:p>
        </p:txBody>
      </p:sp>
      <p:sp>
        <p:nvSpPr>
          <p:cNvPr id="3" name="Content Placeholder 2"/>
          <p:cNvSpPr>
            <a:spLocks noGrp="1"/>
          </p:cNvSpPr>
          <p:nvPr>
            <p:ph idx="1"/>
          </p:nvPr>
        </p:nvSpPr>
        <p:spPr>
          <a:xfrm>
            <a:off x="838200" y="1825625"/>
            <a:ext cx="4433978" cy="4437602"/>
          </a:xfrm>
          <a:solidFill>
            <a:schemeClr val="bg1"/>
          </a:solidFill>
        </p:spPr>
        <p:txBody>
          <a:bodyPr vert="horz" lIns="91440" tIns="45720" rIns="91440" bIns="45720" rtlCol="0" anchor="t">
            <a:noAutofit/>
          </a:bodyPr>
          <a:lstStyle/>
          <a:p>
            <a:pPr marL="0" indent="0">
              <a:buNone/>
            </a:pPr>
            <a:r>
              <a:rPr lang="en-GB" sz="2000">
                <a:latin typeface="Calibri"/>
                <a:cs typeface="Calibri"/>
              </a:rPr>
              <a:t>The Sports leaders Playmaker programme is an award which helps the learners develop their leadership skills and support younger children with sporting activities.  It helps build confidence and works on leadership skills and self-esteem. </a:t>
            </a:r>
            <a:endParaRPr lang="en-US" sz="2000">
              <a:latin typeface="Calibri"/>
              <a:cs typeface="Calibri"/>
            </a:endParaRPr>
          </a:p>
          <a:p>
            <a:pPr marL="0" indent="0">
              <a:buNone/>
            </a:pPr>
            <a:r>
              <a:rPr lang="en-GB" sz="2000">
                <a:latin typeface="Calibri"/>
                <a:cs typeface="Calibri"/>
              </a:rPr>
              <a:t>The learners challenge themselves, planning tasks and lessons under direct supervision.   We have supported events such as athletics, cross country, cricket, the pentathlon and other various events. </a:t>
            </a:r>
            <a:endParaRPr lang="en-US" sz="2000">
              <a:latin typeface="Calibri"/>
              <a:cs typeface="Calibri"/>
            </a:endParaRPr>
          </a:p>
          <a:p>
            <a:pPr marL="0" indent="0">
              <a:buNone/>
            </a:pPr>
            <a:r>
              <a:rPr lang="en-GB" sz="2000">
                <a:latin typeface="Calibri"/>
                <a:cs typeface="Calibri"/>
              </a:rPr>
              <a:t>The learners are working towards their bronze, silver and gold awards.</a:t>
            </a:r>
            <a:endParaRPr lang="en-US" sz="2000">
              <a:latin typeface="Calibri"/>
              <a:cs typeface="Calibri"/>
            </a:endParaRPr>
          </a:p>
        </p:txBody>
      </p:sp>
      <p:pic>
        <p:nvPicPr>
          <p:cNvPr id="5" name="Picture 4">
            <a:extLst>
              <a:ext uri="{FF2B5EF4-FFF2-40B4-BE49-F238E27FC236}">
                <a16:creationId xmlns:a16="http://schemas.microsoft.com/office/drawing/2014/main" id="{FC27FFBF-0641-A420-4B7E-62DCBC980333}"/>
              </a:ext>
            </a:extLst>
          </p:cNvPr>
          <p:cNvPicPr>
            <a:picLocks noChangeAspect="1"/>
          </p:cNvPicPr>
          <p:nvPr/>
        </p:nvPicPr>
        <p:blipFill>
          <a:blip r:embed="rId2"/>
          <a:stretch>
            <a:fillRect/>
          </a:stretch>
        </p:blipFill>
        <p:spPr>
          <a:xfrm>
            <a:off x="5658238" y="1725282"/>
            <a:ext cx="5720694" cy="4629510"/>
          </a:xfrm>
          <a:prstGeom prst="rect">
            <a:avLst/>
          </a:prstGeom>
        </p:spPr>
      </p:pic>
      <p:pic>
        <p:nvPicPr>
          <p:cNvPr id="4" name="Picture 3" descr="A logo with a drawing of sports balls&#10;&#10;Description automatically generated">
            <a:extLst>
              <a:ext uri="{FF2B5EF4-FFF2-40B4-BE49-F238E27FC236}">
                <a16:creationId xmlns:a16="http://schemas.microsoft.com/office/drawing/2014/main" id="{8DC6E380-B484-481B-09CC-8B4E71711B29}"/>
              </a:ext>
            </a:extLst>
          </p:cNvPr>
          <p:cNvPicPr>
            <a:picLocks noChangeAspect="1"/>
          </p:cNvPicPr>
          <p:nvPr/>
        </p:nvPicPr>
        <p:blipFill>
          <a:blip r:embed="rId3"/>
          <a:stretch>
            <a:fillRect/>
          </a:stretch>
        </p:blipFill>
        <p:spPr>
          <a:xfrm>
            <a:off x="4775667" y="404813"/>
            <a:ext cx="1080808" cy="1099858"/>
          </a:xfrm>
          <a:prstGeom prst="rect">
            <a:avLst/>
          </a:prstGeom>
        </p:spPr>
      </p:pic>
    </p:spTree>
    <p:extLst>
      <p:ext uri="{BB962C8B-B14F-4D97-AF65-F5344CB8AC3E}">
        <p14:creationId xmlns:p14="http://schemas.microsoft.com/office/powerpoint/2010/main" val="2504214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4412" y="347196"/>
            <a:ext cx="10515600" cy="1325563"/>
          </a:xfrm>
          <a:solidFill>
            <a:schemeClr val="bg1"/>
          </a:solidFill>
        </p:spPr>
        <p:txBody>
          <a:bodyPr/>
          <a:lstStyle/>
          <a:p>
            <a:r>
              <a:rPr lang="en-GB"/>
              <a:t>Police Cadets </a:t>
            </a:r>
          </a:p>
        </p:txBody>
      </p:sp>
      <p:sp>
        <p:nvSpPr>
          <p:cNvPr id="3" name="Content Placeholder 2"/>
          <p:cNvSpPr>
            <a:spLocks noGrp="1"/>
          </p:cNvSpPr>
          <p:nvPr>
            <p:ph idx="1"/>
          </p:nvPr>
        </p:nvSpPr>
        <p:spPr>
          <a:xfrm>
            <a:off x="838200" y="1986991"/>
            <a:ext cx="5818095" cy="4467877"/>
          </a:xfrm>
          <a:solidFill>
            <a:schemeClr val="bg1"/>
          </a:solidFill>
        </p:spPr>
        <p:txBody>
          <a:bodyPr vert="horz" lIns="91440" tIns="45720" rIns="91440" bIns="45720" rtlCol="0" anchor="t">
            <a:normAutofit lnSpcReduction="10000"/>
          </a:bodyPr>
          <a:lstStyle/>
          <a:p>
            <a:pPr marL="0" indent="0">
              <a:buNone/>
            </a:pPr>
            <a:r>
              <a:rPr lang="en-GB">
                <a:ea typeface="Calibri"/>
                <a:cs typeface="Calibri"/>
              </a:rPr>
              <a:t>We have learnt about internet safety, different types of Police vehicles and the Phonetic Alphabet.</a:t>
            </a:r>
          </a:p>
          <a:p>
            <a:pPr marL="0" indent="0">
              <a:buNone/>
            </a:pPr>
            <a:endParaRPr lang="en-GB">
              <a:ea typeface="Calibri"/>
              <a:cs typeface="Calibri"/>
            </a:endParaRPr>
          </a:p>
          <a:p>
            <a:pPr marL="0" indent="0">
              <a:buNone/>
            </a:pPr>
            <a:r>
              <a:rPr lang="en-GB">
                <a:ea typeface="Calibri"/>
                <a:cs typeface="Calibri"/>
              </a:rPr>
              <a:t>This term we are having a visit from the Police dogs, we are all looking forward to this.</a:t>
            </a:r>
          </a:p>
          <a:p>
            <a:pPr marL="0" indent="0">
              <a:buNone/>
            </a:pPr>
            <a:endParaRPr lang="en-GB">
              <a:ea typeface="Calibri"/>
              <a:cs typeface="Calibri"/>
            </a:endParaRPr>
          </a:p>
          <a:p>
            <a:pPr marL="0" indent="0">
              <a:buNone/>
            </a:pPr>
            <a:r>
              <a:rPr lang="en-GB">
                <a:ea typeface="Calibri"/>
                <a:cs typeface="Calibri"/>
              </a:rPr>
              <a:t>Some of our Police Cadets participated in laying a wreath for Remembrance Sunday.</a:t>
            </a:r>
            <a:endParaRPr lang="en-US">
              <a:ea typeface="Calibri"/>
              <a:cs typeface="Calibri"/>
            </a:endParaRPr>
          </a:p>
          <a:p>
            <a:pPr marL="0" indent="0">
              <a:buNone/>
            </a:pPr>
            <a:endParaRPr lang="en-US">
              <a:ea typeface="Calibri"/>
              <a:cs typeface="Calibri"/>
            </a:endParaRPr>
          </a:p>
          <a:p>
            <a:pPr marL="0" indent="0">
              <a:buNone/>
            </a:pPr>
            <a:endParaRPr lang="en-GB"/>
          </a:p>
        </p:txBody>
      </p:sp>
      <p:pic>
        <p:nvPicPr>
          <p:cNvPr id="4" name="Picture 3" descr="A group of people posing for a picture&#10;&#10;Description automatically generated">
            <a:extLst>
              <a:ext uri="{FF2B5EF4-FFF2-40B4-BE49-F238E27FC236}">
                <a16:creationId xmlns:a16="http://schemas.microsoft.com/office/drawing/2014/main" id="{673470A8-4929-63C8-BB3A-A1DBFFE1B720}"/>
              </a:ext>
            </a:extLst>
          </p:cNvPr>
          <p:cNvPicPr>
            <a:picLocks noChangeAspect="1"/>
          </p:cNvPicPr>
          <p:nvPr/>
        </p:nvPicPr>
        <p:blipFill>
          <a:blip r:embed="rId2"/>
          <a:stretch>
            <a:fillRect/>
          </a:stretch>
        </p:blipFill>
        <p:spPr>
          <a:xfrm>
            <a:off x="7320459" y="3016191"/>
            <a:ext cx="3714571" cy="2789567"/>
          </a:xfrm>
          <a:prstGeom prst="rect">
            <a:avLst/>
          </a:prstGeom>
        </p:spPr>
      </p:pic>
      <p:pic>
        <p:nvPicPr>
          <p:cNvPr id="5" name="Picture 4" descr="A police officer in a circle&#10;&#10;Description automatically generated">
            <a:extLst>
              <a:ext uri="{FF2B5EF4-FFF2-40B4-BE49-F238E27FC236}">
                <a16:creationId xmlns:a16="http://schemas.microsoft.com/office/drawing/2014/main" id="{48ABABEB-E924-3346-794A-18660850F643}"/>
              </a:ext>
            </a:extLst>
          </p:cNvPr>
          <p:cNvPicPr>
            <a:picLocks noChangeAspect="1"/>
          </p:cNvPicPr>
          <p:nvPr/>
        </p:nvPicPr>
        <p:blipFill>
          <a:blip r:embed="rId3"/>
          <a:stretch>
            <a:fillRect/>
          </a:stretch>
        </p:blipFill>
        <p:spPr>
          <a:xfrm>
            <a:off x="4418479" y="415178"/>
            <a:ext cx="1239371" cy="1249456"/>
          </a:xfrm>
          <a:prstGeom prst="rect">
            <a:avLst/>
          </a:prstGeom>
        </p:spPr>
      </p:pic>
    </p:spTree>
    <p:extLst>
      <p:ext uri="{BB962C8B-B14F-4D97-AF65-F5344CB8AC3E}">
        <p14:creationId xmlns:p14="http://schemas.microsoft.com/office/powerpoint/2010/main" val="22962649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3785" y="321993"/>
            <a:ext cx="10659373" cy="1383072"/>
          </a:xfrm>
          <a:solidFill>
            <a:schemeClr val="bg1"/>
          </a:solidFill>
        </p:spPr>
        <p:txBody>
          <a:bodyPr/>
          <a:lstStyle/>
          <a:p>
            <a:r>
              <a:rPr lang="en-GB" err="1"/>
              <a:t>Criw</a:t>
            </a:r>
            <a:r>
              <a:rPr lang="en-GB"/>
              <a:t> </a:t>
            </a:r>
            <a:r>
              <a:rPr lang="en-GB" err="1"/>
              <a:t>Cymraeg</a:t>
            </a:r>
            <a:r>
              <a:rPr lang="en-GB"/>
              <a:t> </a:t>
            </a:r>
          </a:p>
        </p:txBody>
      </p:sp>
      <p:sp>
        <p:nvSpPr>
          <p:cNvPr id="3" name="Content Placeholder 2"/>
          <p:cNvSpPr>
            <a:spLocks noGrp="1"/>
          </p:cNvSpPr>
          <p:nvPr>
            <p:ph idx="1"/>
          </p:nvPr>
        </p:nvSpPr>
        <p:spPr>
          <a:xfrm>
            <a:off x="593785" y="1825625"/>
            <a:ext cx="4678393" cy="4868922"/>
          </a:xfrm>
          <a:solidFill>
            <a:schemeClr val="bg1"/>
          </a:solidFill>
        </p:spPr>
        <p:txBody>
          <a:bodyPr vert="horz" lIns="91440" tIns="45720" rIns="91440" bIns="45720" rtlCol="0" anchor="t">
            <a:noAutofit/>
          </a:bodyPr>
          <a:lstStyle/>
          <a:p>
            <a:pPr marL="0" indent="0">
              <a:buNone/>
            </a:pPr>
            <a:r>
              <a:rPr lang="en-US" sz="1900">
                <a:latin typeface="Calibri"/>
                <a:cs typeface="Calibri"/>
              </a:rPr>
              <a:t>Established in 2019, </a:t>
            </a:r>
            <a:r>
              <a:rPr lang="en-US" sz="1900" err="1">
                <a:latin typeface="Calibri"/>
                <a:cs typeface="Calibri"/>
              </a:rPr>
              <a:t>Criw</a:t>
            </a:r>
            <a:r>
              <a:rPr lang="en-US" sz="1900">
                <a:latin typeface="Calibri"/>
                <a:cs typeface="Calibri"/>
              </a:rPr>
              <a:t> </a:t>
            </a:r>
            <a:r>
              <a:rPr lang="en-US" sz="1900" err="1">
                <a:latin typeface="Calibri"/>
                <a:cs typeface="Calibri"/>
              </a:rPr>
              <a:t>Cymraeg</a:t>
            </a:r>
            <a:r>
              <a:rPr lang="en-US" sz="1900">
                <a:latin typeface="Calibri"/>
                <a:cs typeface="Calibri"/>
              </a:rPr>
              <a:t> continues to play an important role in promoting the use of the Welsh language at Pen-y-Cwm. </a:t>
            </a:r>
            <a:endParaRPr lang="en-US"/>
          </a:p>
          <a:p>
            <a:pPr marL="0" indent="0">
              <a:buNone/>
            </a:pPr>
            <a:r>
              <a:rPr lang="en-US" sz="1900">
                <a:latin typeface="Calibri"/>
                <a:cs typeface="Calibri"/>
              </a:rPr>
              <a:t>Meeting weekly, the </a:t>
            </a:r>
            <a:r>
              <a:rPr lang="en-US" sz="1900" err="1">
                <a:latin typeface="Calibri"/>
                <a:cs typeface="Calibri"/>
              </a:rPr>
              <a:t>Criw</a:t>
            </a:r>
            <a:r>
              <a:rPr lang="en-US" sz="1900">
                <a:latin typeface="Calibri"/>
                <a:cs typeface="Calibri"/>
              </a:rPr>
              <a:t> shares an ‘</a:t>
            </a:r>
            <a:r>
              <a:rPr lang="en-US" sz="1900" err="1">
                <a:latin typeface="Calibri"/>
                <a:cs typeface="Calibri"/>
              </a:rPr>
              <a:t>ymadrodd</a:t>
            </a:r>
            <a:r>
              <a:rPr lang="en-US" sz="1900">
                <a:latin typeface="Calibri"/>
                <a:cs typeface="Calibri"/>
              </a:rPr>
              <a:t> </a:t>
            </a:r>
            <a:r>
              <a:rPr lang="en-US" sz="1900" err="1">
                <a:latin typeface="Calibri"/>
                <a:cs typeface="Calibri"/>
              </a:rPr>
              <a:t>yr</a:t>
            </a:r>
            <a:r>
              <a:rPr lang="en-US" sz="1900">
                <a:latin typeface="Calibri"/>
                <a:cs typeface="Calibri"/>
              </a:rPr>
              <a:t> </a:t>
            </a:r>
            <a:r>
              <a:rPr lang="en-US" sz="1900" err="1">
                <a:latin typeface="Calibri"/>
                <a:cs typeface="Calibri"/>
              </a:rPr>
              <a:t>wythnos</a:t>
            </a:r>
            <a:r>
              <a:rPr lang="en-US" sz="1900">
                <a:latin typeface="Calibri"/>
                <a:cs typeface="Calibri"/>
              </a:rPr>
              <a:t>’ (phrase of the week) not just with fellow learners but with the wider </a:t>
            </a:r>
            <a:r>
              <a:rPr lang="en-US" sz="1900" err="1">
                <a:latin typeface="Calibri"/>
                <a:cs typeface="Calibri"/>
              </a:rPr>
              <a:t>PyC</a:t>
            </a:r>
            <a:r>
              <a:rPr lang="en-US" sz="1900">
                <a:latin typeface="Calibri"/>
                <a:cs typeface="Calibri"/>
              </a:rPr>
              <a:t> family via our Dojo space. The </a:t>
            </a:r>
            <a:r>
              <a:rPr lang="en-US" sz="1900" err="1">
                <a:latin typeface="Calibri"/>
                <a:cs typeface="Calibri"/>
              </a:rPr>
              <a:t>Criw</a:t>
            </a:r>
            <a:r>
              <a:rPr lang="en-US" sz="1900">
                <a:latin typeface="Calibri"/>
                <a:cs typeface="Calibri"/>
              </a:rPr>
              <a:t> has helped raise awareness of special events such as ‘</a:t>
            </a:r>
            <a:r>
              <a:rPr lang="en-US" sz="1900" err="1">
                <a:latin typeface="Calibri"/>
                <a:cs typeface="Calibri"/>
              </a:rPr>
              <a:t>Diwrnod</a:t>
            </a:r>
            <a:r>
              <a:rPr lang="en-US" sz="1900">
                <a:latin typeface="Calibri"/>
                <a:cs typeface="Calibri"/>
              </a:rPr>
              <a:t> </a:t>
            </a:r>
            <a:r>
              <a:rPr lang="en-US" sz="1900" err="1">
                <a:latin typeface="Calibri"/>
                <a:cs typeface="Calibri"/>
              </a:rPr>
              <a:t>Shwmae</a:t>
            </a:r>
            <a:r>
              <a:rPr lang="en-US" sz="1900">
                <a:latin typeface="Calibri"/>
                <a:cs typeface="Calibri"/>
              </a:rPr>
              <a:t>’ and has organized a competition for every learner to enter their own ‘</a:t>
            </a:r>
            <a:r>
              <a:rPr lang="en-US" sz="1900" err="1">
                <a:latin typeface="Calibri"/>
                <a:cs typeface="Calibri"/>
              </a:rPr>
              <a:t>croeso</a:t>
            </a:r>
            <a:r>
              <a:rPr lang="en-US" sz="1900">
                <a:latin typeface="Calibri"/>
                <a:cs typeface="Calibri"/>
              </a:rPr>
              <a:t>’ poster for  to adorn their classroom door. </a:t>
            </a:r>
            <a:endParaRPr lang="en-US">
              <a:latin typeface="Calibri"/>
              <a:cs typeface="Calibri"/>
            </a:endParaRPr>
          </a:p>
          <a:p>
            <a:pPr marL="0" indent="0">
              <a:buNone/>
            </a:pPr>
            <a:r>
              <a:rPr lang="en-US" sz="1900">
                <a:latin typeface="Calibri"/>
                <a:cs typeface="Calibri"/>
              </a:rPr>
              <a:t>We continue to work towards achieving the </a:t>
            </a:r>
            <a:r>
              <a:rPr lang="en-US" sz="1900" err="1">
                <a:latin typeface="Calibri"/>
                <a:cs typeface="Calibri"/>
              </a:rPr>
              <a:t>Cymraeg</a:t>
            </a:r>
            <a:r>
              <a:rPr lang="en-US" sz="1900">
                <a:latin typeface="Calibri"/>
                <a:cs typeface="Calibri"/>
              </a:rPr>
              <a:t> Campus Bronze Award, ensuring that </a:t>
            </a:r>
            <a:r>
              <a:rPr lang="en-US" sz="1900" err="1">
                <a:latin typeface="Calibri"/>
                <a:cs typeface="Calibri"/>
              </a:rPr>
              <a:t>Cymraeg</a:t>
            </a:r>
            <a:r>
              <a:rPr lang="en-US" sz="1900">
                <a:latin typeface="Calibri"/>
                <a:cs typeface="Calibri"/>
              </a:rPr>
              <a:t> plays an integral role in our daily lives</a:t>
            </a:r>
            <a:r>
              <a:rPr lang="en-US" sz="2000">
                <a:latin typeface="Calibri"/>
                <a:cs typeface="Calibri"/>
              </a:rPr>
              <a:t>. </a:t>
            </a:r>
            <a:endParaRPr lang="en-US">
              <a:cs typeface="Calibri"/>
            </a:endParaRPr>
          </a:p>
        </p:txBody>
      </p:sp>
      <p:pic>
        <p:nvPicPr>
          <p:cNvPr id="6" name="sut wyt t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445703" y="1825625"/>
            <a:ext cx="2547445" cy="2530743"/>
          </a:xfrm>
          <a:prstGeom prst="rect">
            <a:avLst/>
          </a:prstGeom>
        </p:spPr>
      </p:pic>
      <p:pic>
        <p:nvPicPr>
          <p:cNvPr id="1026" name="Picture 2" descr="Image preview"/>
          <p:cNvPicPr>
            <a:picLocks noChangeAspect="1" noChangeArrowheads="1"/>
          </p:cNvPicPr>
          <p:nvPr/>
        </p:nvPicPr>
        <p:blipFill rotWithShape="1">
          <a:blip r:embed="rId5">
            <a:extLst>
              <a:ext uri="{28A0092B-C50C-407E-A947-70E740481C1C}">
                <a14:useLocalDpi xmlns:a14="http://schemas.microsoft.com/office/drawing/2010/main" val="0"/>
              </a:ext>
            </a:extLst>
          </a:blip>
          <a:srcRect t="5744"/>
          <a:stretch/>
        </p:blipFill>
        <p:spPr bwMode="auto">
          <a:xfrm>
            <a:off x="5445703" y="4453845"/>
            <a:ext cx="1893294" cy="217387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1028" name="Picture 4" descr="https://attachments.office.net/owa/ndavieslynsey%40penycwm.com/service.svc/s/GetAttachmentThumbnail?id=AAMkAGUxYjE0ZTY3LTMzNjMtNGU0MS1hNDgyLWFjYmNkMWQ1NTljYQBGAAAAAAB9YWwYuXzjS5TMxrQn67AOBwAQ875X7ZaDRK0ZV8prBIFpAAAAAAEMAAAQ875X7ZaDRK0ZV8prBIFpAAeDE9zPAAABEgAQAGZnGwa2zHFOs%2By1ylqIoAA%3D&amp;thumbnailType=2&amp;token=eyJhbGciOiJSUzI1NiIsImtpZCI6IjczRkI5QkJFRjYzNjc4RDRGN0U4NEI0NDBCQUJCMTJBMzM5RDlGOTgiLCJ0eXAiOiJKV1QiLCJ4NXQiOiJjX3VidnZZMmVOVDM2RXRFQzZ1eEtqT2RuNWcifQ.eyJvcmlnaW4iOiJodHRwczovL291dGxvb2sub2ZmaWNlLmNvbSIsInVjIjoiZGNiNzZhMjc4ZGEyNDMyYWIyM2EwMzNmOTE1ODQ4MWUiLCJzaWduaW5fc3RhdGUiOiJbXCJrbXNpXCJdIiwidmVyIjoiRXhjaGFuZ2UuQ2FsbGJhY2suVjEiLCJhcHBjdHhzZW5kZXIiOiJPd2FEb3dubG9hZEAyMDE5ZTdlZS02ZGM2LTQzZGUtYTg0OC05MTlmNjg0ZDk5ZDIiLCJpc3NyaW5nIjoiV1ciLCJhcHBjdHgiOiJ7XCJtc2V4Y2hwcm90XCI6XCJvd2FcIixcInB1aWRcIjpcIjExNTM3NjU5MzIwNDY1MTI0ODlcIixcInNjb3BlXCI6XCJPd2FEb3dubG9hZFwiLFwib2lkXCI6XCI1M2E0OGViNi01MDA3LTRkMWMtODg2Mi0wZDIxMWViMDFhY2NcIixcInByaW1hcnlzaWRcIjpcIlMtMS01LTIxLTE5Mzk1NzIzMDktMzQ3MzA1OTE0OC0zMzYwODA2NjM0LTEwNDM1Nzc0XCJ9IiwibmJmIjoxNzA1NDA1MDA0LCJleHAiOjE3MDU0MDU2MDQsImlzcyI6IjAwMDAwMDAyLTAwMDAtMGZmMS1jZTAwLTAwMDAwMDAwMDAwMEAyMDE5ZTdlZS02ZGM2LTQzZGUtYTg0OC05MTlmNjg0ZDk5ZDIiLCJhdWQiOiIwMDAwMDAwMi0wMDAwLTBmZjEtY2UwMC0wMDAwMDAwMDAwMDAvYXR0YWNobWVudHMub2ZmaWNlLm5ldEAyMDE5ZTdlZS02ZGM2LTQzZGUtYTg0OC05MTlmNjg0ZDk5ZDIiLCJoYXBwIjoib3dhIn0.I0-mtFc6Pfpal-vSiWIOJrCSPJGFZTN3BrG4Iy7ivb7cZE0020d7YaZkvEWVOdRoIK44z7LUGQTmkXGxo5GyeW-1E_axFEgcoZFzrzkCiMQDXReWJUZ77FB5ZPT7q-acaH3yKT7ORaQCVcJMHnjXthNsWsbJgUb2iq7FNxP8BVEdaVKdUAmrwYSiUMousUTGKDZIKsDNtYA-Xxxi_qXOoX6U7s2cjEgwsLpAC4mBO6arA-gUQztW6iGw_RyxVymjQGscWjPYDL9uCyTkSPbHIfrZYBtpGfVQrLCaEdBv06VuPiNAQEQF130eWAA3nHCZqP3YLxEO1ppXncXPhzaT4g&amp;X-OWA-CANARY=bf-T-lV0Y0mhBYHZNHEbZuDhjYyHFtwYpwbp6dO_EoR3enzS029nc-kjRA_b8wgfsIvBBYKAqmM.&amp;owa=outlook.office.com&amp;scriptVer=20240105004.04&amp;clientId=F0A3D37131584CB1A20A036E7B19D6C5&amp;animation=tru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42067" y="4171598"/>
            <a:ext cx="1623465" cy="2456122"/>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7"/>
          <a:stretch>
            <a:fillRect/>
          </a:stretch>
        </p:blipFill>
        <p:spPr>
          <a:xfrm>
            <a:off x="7478482" y="4636971"/>
            <a:ext cx="2952781" cy="1990749"/>
          </a:xfrm>
          <a:prstGeom prst="rect">
            <a:avLst/>
          </a:prstGeom>
          <a:effectLst>
            <a:softEdge rad="63500"/>
          </a:effectLst>
        </p:spPr>
      </p:pic>
      <p:pic>
        <p:nvPicPr>
          <p:cNvPr id="9" name="Picture 8"/>
          <p:cNvPicPr>
            <a:picLocks noChangeAspect="1"/>
          </p:cNvPicPr>
          <p:nvPr/>
        </p:nvPicPr>
        <p:blipFill>
          <a:blip r:embed="rId8"/>
          <a:stretch>
            <a:fillRect/>
          </a:stretch>
        </p:blipFill>
        <p:spPr>
          <a:xfrm>
            <a:off x="8166673" y="1819751"/>
            <a:ext cx="1937484" cy="2505030"/>
          </a:xfrm>
          <a:prstGeom prst="rect">
            <a:avLst/>
          </a:prstGeom>
          <a:effectLst>
            <a:softEdge rad="31750"/>
          </a:effectLst>
        </p:spPr>
      </p:pic>
      <p:pic>
        <p:nvPicPr>
          <p:cNvPr id="10" name="Picture 9"/>
          <p:cNvPicPr>
            <a:picLocks noChangeAspect="1"/>
          </p:cNvPicPr>
          <p:nvPr/>
        </p:nvPicPr>
        <p:blipFill>
          <a:blip r:embed="rId9"/>
          <a:stretch>
            <a:fillRect/>
          </a:stretch>
        </p:blipFill>
        <p:spPr>
          <a:xfrm>
            <a:off x="10431263" y="1820097"/>
            <a:ext cx="1665540" cy="2195406"/>
          </a:xfrm>
          <a:prstGeom prst="rect">
            <a:avLst/>
          </a:prstGeom>
          <a:effectLst>
            <a:softEdge rad="31750"/>
          </a:effectLst>
        </p:spPr>
      </p:pic>
      <p:pic>
        <p:nvPicPr>
          <p:cNvPr id="4" name="Picture 3" descr="A cartoon of a dragon&#10;&#10;Description automatically generated">
            <a:extLst>
              <a:ext uri="{FF2B5EF4-FFF2-40B4-BE49-F238E27FC236}">
                <a16:creationId xmlns:a16="http://schemas.microsoft.com/office/drawing/2014/main" id="{48608A81-D7DB-70AF-F71A-248A8E1982F9}"/>
              </a:ext>
            </a:extLst>
          </p:cNvPr>
          <p:cNvPicPr>
            <a:picLocks noChangeAspect="1"/>
          </p:cNvPicPr>
          <p:nvPr/>
        </p:nvPicPr>
        <p:blipFill>
          <a:blip r:embed="rId10"/>
          <a:stretch>
            <a:fillRect/>
          </a:stretch>
        </p:blipFill>
        <p:spPr>
          <a:xfrm>
            <a:off x="4105555" y="381560"/>
            <a:ext cx="1372161" cy="1262903"/>
          </a:xfrm>
          <a:prstGeom prst="rect">
            <a:avLst/>
          </a:prstGeom>
        </p:spPr>
      </p:pic>
    </p:spTree>
    <p:extLst>
      <p:ext uri="{BB962C8B-B14F-4D97-AF65-F5344CB8AC3E}">
        <p14:creationId xmlns:p14="http://schemas.microsoft.com/office/powerpoint/2010/main" val="113938778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TotalTime>
  <Words>759</Words>
  <Application>Microsoft Office PowerPoint</Application>
  <PresentationFormat>Widescreen</PresentationFormat>
  <Paragraphs>82</Paragraphs>
  <Slides>12</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Pen-y-Cwm School Senedd </vt:lpstr>
      <vt:lpstr>School Logo Senedd Design </vt:lpstr>
      <vt:lpstr>Eco Warriors </vt:lpstr>
      <vt:lpstr>Rights Knights </vt:lpstr>
      <vt:lpstr>Digital Wizards </vt:lpstr>
      <vt:lpstr>Healthy Heroes </vt:lpstr>
      <vt:lpstr>Sports Leaders </vt:lpstr>
      <vt:lpstr>Police Cadets </vt:lpstr>
      <vt:lpstr>Criw Cymraeg </vt:lpstr>
      <vt:lpstr>Community Champions </vt:lpstr>
      <vt:lpstr>School Ambassadors and the Senedd </vt:lpstr>
      <vt:lpstr>        Thank you for listening. </vt:lpstr>
    </vt:vector>
  </TitlesOfParts>
  <Company>SRS Education Services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Pen-Y-Cwm School Senedd</dc:title>
  <dc:creator>BPEN.FMadler</dc:creator>
  <cp:lastModifiedBy>BPEN.MTrace</cp:lastModifiedBy>
  <cp:revision>122</cp:revision>
  <dcterms:created xsi:type="dcterms:W3CDTF">2023-12-19T10:47:34Z</dcterms:created>
  <dcterms:modified xsi:type="dcterms:W3CDTF">2024-01-26T14:52:14Z</dcterms:modified>
</cp:coreProperties>
</file>